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1" r:id="rId2"/>
    <p:sldId id="2562" r:id="rId3"/>
    <p:sldId id="2563" r:id="rId4"/>
    <p:sldId id="2564" r:id="rId5"/>
    <p:sldId id="2565" r:id="rId6"/>
    <p:sldId id="2566" r:id="rId7"/>
    <p:sldId id="2567" r:id="rId8"/>
    <p:sldId id="2568" r:id="rId9"/>
    <p:sldId id="2569" r:id="rId10"/>
    <p:sldId id="2570" r:id="rId11"/>
    <p:sldId id="2571" r:id="rId12"/>
    <p:sldId id="2572" r:id="rId13"/>
    <p:sldId id="2573" r:id="rId14"/>
    <p:sldId id="2574" r:id="rId15"/>
    <p:sldId id="2575" r:id="rId16"/>
    <p:sldId id="2576" r:id="rId17"/>
    <p:sldId id="2577" r:id="rId18"/>
    <p:sldId id="2578" r:id="rId19"/>
    <p:sldId id="2579" r:id="rId20"/>
    <p:sldId id="2580" r:id="rId21"/>
    <p:sldId id="2581" r:id="rId22"/>
    <p:sldId id="2582" r:id="rId23"/>
    <p:sldId id="2583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Água e sais minerais: importância e funções essenciais para os seres vivos" id="{CABAE3F7-9EBA-4EA9-AA47-0851BF07154C}">
          <p14:sldIdLst>
            <p14:sldId id="2561"/>
            <p14:sldId id="2562"/>
          </p14:sldIdLst>
        </p14:section>
        <p14:section name="A importância da água para os seres vivos" id="{C63FF491-68A3-49BA-8AE7-2C31C86F41C9}">
          <p14:sldIdLst>
            <p14:sldId id="2563"/>
            <p14:sldId id="2564"/>
            <p14:sldId id="2565"/>
            <p14:sldId id="2566"/>
          </p14:sldIdLst>
        </p14:section>
        <p14:section name="Funções da água no organismo humano" id="{ACE9C8A4-F49D-4147-88B3-7DAAF5EDBCFE}">
          <p14:sldIdLst>
            <p14:sldId id="2567"/>
            <p14:sldId id="2568"/>
            <p14:sldId id="2569"/>
            <p14:sldId id="2570"/>
          </p14:sldIdLst>
        </p14:section>
        <p14:section name="Principais sais minerais e suas funções" id="{458BD6C5-96CF-4AA0-BF66-E6F792621C07}">
          <p14:sldIdLst>
            <p14:sldId id="2571"/>
            <p14:sldId id="2572"/>
            <p14:sldId id="2573"/>
            <p14:sldId id="2574"/>
          </p14:sldIdLst>
        </p14:section>
        <p14:section name="Outros sais minerais e suas importâncias" id="{F5E8A9EF-29B8-4AF0-8FC6-0A32530E5A1E}">
          <p14:sldIdLst>
            <p14:sldId id="2575"/>
            <p14:sldId id="2576"/>
            <p14:sldId id="2577"/>
            <p14:sldId id="2578"/>
          </p14:sldIdLst>
        </p14:section>
        <p14:section name="Imagens ilustrativas e exemplos práticos" id="{F662F94B-013B-4F43-9A68-160A6404A28A}">
          <p14:sldIdLst>
            <p14:sldId id="2579"/>
            <p14:sldId id="2580"/>
            <p14:sldId id="2581"/>
            <p14:sldId id="2582"/>
          </p14:sldIdLst>
        </p14:section>
        <p14:section name="Conclusão" id="{A748D30E-D5F6-489F-9769-B2C3198DEFD3}">
          <p14:sldIdLst>
            <p14:sldId id="25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29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B299FB-7D98-44AB-A958-5BF6D41D979D}" type="doc">
      <dgm:prSet loTypeId="urn:microsoft.com/office/officeart/2024/3/layout/verticalVisualTextBlock1" loCatId="Picture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EF015240-A76A-4392-AC7C-AEF45F20EE2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Importância da Água</a:t>
          </a:r>
        </a:p>
      </dgm:t>
    </dgm:pt>
    <dgm:pt modelId="{E5E3109A-B7E2-4E31-AB0A-49AEEF245B70}" type="parTrans" cxnId="{FD2FDD4C-43E9-4294-8CD2-F743BD4984F2}">
      <dgm:prSet/>
      <dgm:spPr/>
      <dgm:t>
        <a:bodyPr/>
        <a:lstStyle/>
        <a:p>
          <a:endParaRPr lang="pt-BR"/>
        </a:p>
      </dgm:t>
    </dgm:pt>
    <dgm:pt modelId="{4C348225-A660-4748-A81B-68E77DFC79A4}" type="sibTrans" cxnId="{FD2FDD4C-43E9-4294-8CD2-F743BD4984F2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pt-BR"/>
        </a:p>
      </dgm:t>
    </dgm:pt>
    <dgm:pt modelId="{6CA9E76B-F2BD-4FEC-B52C-6EBC960581D7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A água é essencial para o metabolismo, participando de diversas reações químicas que ocorrem no organismo.</a:t>
          </a:r>
        </a:p>
      </dgm:t>
    </dgm:pt>
    <dgm:pt modelId="{FC3BB467-6B37-418E-B1FB-01B5BF1358BC}" type="parTrans" cxnId="{EC3F17EF-1120-4780-A461-54DF38B7092A}">
      <dgm:prSet/>
      <dgm:spPr/>
      <dgm:t>
        <a:bodyPr/>
        <a:lstStyle/>
        <a:p>
          <a:endParaRPr lang="pt-BR"/>
        </a:p>
      </dgm:t>
    </dgm:pt>
    <dgm:pt modelId="{D2C1B414-ED5B-4992-9EFD-2A5439506F10}" type="sibTrans" cxnId="{EC3F17EF-1120-4780-A461-54DF38B7092A}">
      <dgm:prSet/>
      <dgm:spPr/>
      <dgm:t>
        <a:bodyPr/>
        <a:lstStyle/>
        <a:p>
          <a:endParaRPr lang="pt-BR"/>
        </a:p>
      </dgm:t>
    </dgm:pt>
    <dgm:pt modelId="{19F23658-2E37-4C05-8491-5A7A0180895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Regulação de Fluidos</a:t>
          </a:r>
        </a:p>
      </dgm:t>
    </dgm:pt>
    <dgm:pt modelId="{EDE79025-1AAD-4433-A18C-3B08ACBB08B2}" type="parTrans" cxnId="{50A99B9C-02D6-40AD-A80F-A2F2E06599BC}">
      <dgm:prSet/>
      <dgm:spPr/>
      <dgm:t>
        <a:bodyPr/>
        <a:lstStyle/>
        <a:p>
          <a:endParaRPr lang="pt-BR"/>
        </a:p>
      </dgm:t>
    </dgm:pt>
    <dgm:pt modelId="{482AE76B-FADF-4C27-BFC2-40883FB87D2A}" type="sibTrans" cxnId="{50A99B9C-02D6-40AD-A80F-A2F2E06599BC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pt-BR"/>
        </a:p>
      </dgm:t>
    </dgm:pt>
    <dgm:pt modelId="{BF1E8118-2DA8-4158-ACF7-F0CA70CE32E4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A água ajuda a regular o equilíbrio de fluidos no corpo, garantindo que as células funcionem adequadamente.</a:t>
          </a:r>
        </a:p>
      </dgm:t>
    </dgm:pt>
    <dgm:pt modelId="{4597150A-E679-45C3-930A-D13E64591950}" type="parTrans" cxnId="{45678C90-9A2E-47DC-B13D-779778A0B1EA}">
      <dgm:prSet/>
      <dgm:spPr/>
      <dgm:t>
        <a:bodyPr/>
        <a:lstStyle/>
        <a:p>
          <a:endParaRPr lang="pt-BR"/>
        </a:p>
      </dgm:t>
    </dgm:pt>
    <dgm:pt modelId="{7F757314-2CD4-4908-BECA-804A4CA962D4}" type="sibTrans" cxnId="{45678C90-9A2E-47DC-B13D-779778A0B1EA}">
      <dgm:prSet/>
      <dgm:spPr/>
      <dgm:t>
        <a:bodyPr/>
        <a:lstStyle/>
        <a:p>
          <a:endParaRPr lang="pt-BR"/>
        </a:p>
      </dgm:t>
    </dgm:pt>
    <dgm:pt modelId="{4CFD95BA-FAE9-4376-B134-68C97AD3072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Controle da Temperatura Corporal</a:t>
          </a:r>
        </a:p>
      </dgm:t>
    </dgm:pt>
    <dgm:pt modelId="{C26CCB16-A729-494D-8886-1694DD7B5EFF}" type="parTrans" cxnId="{D1CF4D44-4328-4BEF-96D8-0FABD92967D8}">
      <dgm:prSet/>
      <dgm:spPr/>
      <dgm:t>
        <a:bodyPr/>
        <a:lstStyle/>
        <a:p>
          <a:endParaRPr lang="pt-BR"/>
        </a:p>
      </dgm:t>
    </dgm:pt>
    <dgm:pt modelId="{DBDDEFE7-8461-4913-9021-294D7333FFB7}" type="sibTrans" cxnId="{D1CF4D44-4328-4BEF-96D8-0FABD92967D8}">
      <dgm:prSet/>
      <dgm:spPr/>
      <dgm:t>
        <a:bodyPr/>
        <a:lstStyle/>
        <a:p>
          <a:endParaRPr lang="pt-BR"/>
        </a:p>
      </dgm:t>
    </dgm:pt>
    <dgm:pt modelId="{9C75154D-1302-40C2-BEB5-311034D2A2DC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A água desempenha um papel crucial na regulação da temperatura corporal, ajudando a manter a homeostase.</a:t>
          </a:r>
        </a:p>
      </dgm:t>
    </dgm:pt>
    <dgm:pt modelId="{CA3B9460-EB31-4793-AE5E-AD8A03EE64E1}" type="parTrans" cxnId="{0F9E0728-F918-48B2-B1FA-91AB6B0A6BD6}">
      <dgm:prSet/>
      <dgm:spPr/>
      <dgm:t>
        <a:bodyPr/>
        <a:lstStyle/>
        <a:p>
          <a:endParaRPr lang="pt-BR"/>
        </a:p>
      </dgm:t>
    </dgm:pt>
    <dgm:pt modelId="{0B376FDB-D66D-4BC5-AFEC-C4A4F0817F5A}" type="sibTrans" cxnId="{0F9E0728-F918-48B2-B1FA-91AB6B0A6BD6}">
      <dgm:prSet/>
      <dgm:spPr/>
      <dgm:t>
        <a:bodyPr/>
        <a:lstStyle/>
        <a:p>
          <a:endParaRPr lang="pt-BR"/>
        </a:p>
      </dgm:t>
    </dgm:pt>
    <dgm:pt modelId="{C78D4922-2C37-40C8-97F0-EFAA38C45A0D}" type="pres">
      <dgm:prSet presAssocID="{66B299FB-7D98-44AB-A958-5BF6D41D979D}" presName="Root" presStyleCnt="0">
        <dgm:presLayoutVars>
          <dgm:dir/>
          <dgm:resizeHandles val="exact"/>
        </dgm:presLayoutVars>
      </dgm:prSet>
      <dgm:spPr/>
    </dgm:pt>
    <dgm:pt modelId="{47A9E469-63C1-4211-937B-13A938388384}" type="pres">
      <dgm:prSet presAssocID="{EF015240-A76A-4392-AC7C-AEF45F20EE24}" presName="Composite" presStyleCnt="0"/>
      <dgm:spPr/>
    </dgm:pt>
    <dgm:pt modelId="{D150B91E-C861-42B7-A729-E485ED8D8D71}" type="pres">
      <dgm:prSet presAssocID="{EF015240-A76A-4392-AC7C-AEF45F20EE24}" presName="Picture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8" r="13132" b="1"/>
          <a:stretch/>
        </a:blipFill>
      </dgm:spPr>
      <dgm:extLst>
        <a:ext uri="{E40237B7-FDA0-4F09-8148-C483321AD2D9}">
          <dgm14:cNvPr xmlns:dgm14="http://schemas.microsoft.com/office/drawing/2010/diagram" id="0" name="" descr="Pipeta difundindo corantes em frascos"/>
        </a:ext>
      </dgm:extLst>
    </dgm:pt>
    <dgm:pt modelId="{3EEC3A26-0129-4FFC-8DC7-712314A8D700}" type="pres">
      <dgm:prSet presAssocID="{EF015240-A76A-4392-AC7C-AEF45F20EE24}" presName="Subtitle" presStyleLbl="revTx" presStyleIdx="0" presStyleCnt="6">
        <dgm:presLayoutVars>
          <dgm:chMax val="0"/>
          <dgm:bulletEnabled/>
        </dgm:presLayoutVars>
      </dgm:prSet>
      <dgm:spPr/>
    </dgm:pt>
    <dgm:pt modelId="{AD6A168B-04A9-49FE-B3A3-34107A0094B3}" type="pres">
      <dgm:prSet presAssocID="{EF015240-A76A-4392-AC7C-AEF45F20EE24}" presName="Description" presStyleLbl="revTx" presStyleIdx="1" presStyleCnt="6">
        <dgm:presLayoutVars>
          <dgm:bulletEnabled/>
        </dgm:presLayoutVars>
      </dgm:prSet>
      <dgm:spPr/>
    </dgm:pt>
    <dgm:pt modelId="{FB277171-D698-4976-9878-CC84BD20A9A5}" type="pres">
      <dgm:prSet presAssocID="{4C348225-A660-4748-A81B-68E77DFC79A4}" presName="sibTrans" presStyleLbl="sibTrans2D1" presStyleIdx="0" presStyleCnt="0"/>
      <dgm:spPr/>
    </dgm:pt>
    <dgm:pt modelId="{9A552DB0-2AEA-4DCB-96F1-BA531D41B86D}" type="pres">
      <dgm:prSet presAssocID="{19F23658-2E37-4C05-8491-5A7A01808951}" presName="Composite" presStyleCnt="0"/>
      <dgm:spPr/>
    </dgm:pt>
    <dgm:pt modelId="{E940308A-F29E-4DB3-94CB-4DF0CBA61A35}" type="pres">
      <dgm:prSet presAssocID="{19F23658-2E37-4C05-8491-5A7A01808951}" presName="Pictur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6" r="22551" b="-3"/>
          <a:stretch/>
        </a:blipFill>
      </dgm:spPr>
      <dgm:extLst>
        <a:ext uri="{E40237B7-FDA0-4F09-8148-C483321AD2D9}">
          <dgm14:cNvPr xmlns:dgm14="http://schemas.microsoft.com/office/drawing/2010/diagram" id="0" name="" descr="Balanceamento de bolas"/>
        </a:ext>
      </dgm:extLst>
    </dgm:pt>
    <dgm:pt modelId="{A3A99CE1-BBA4-4CA1-90E2-DCED1E483A80}" type="pres">
      <dgm:prSet presAssocID="{19F23658-2E37-4C05-8491-5A7A01808951}" presName="Subtitle" presStyleLbl="revTx" presStyleIdx="2" presStyleCnt="6">
        <dgm:presLayoutVars>
          <dgm:chMax val="0"/>
          <dgm:bulletEnabled/>
        </dgm:presLayoutVars>
      </dgm:prSet>
      <dgm:spPr/>
    </dgm:pt>
    <dgm:pt modelId="{28B91B76-35B4-4F81-B2BB-26AA063598D3}" type="pres">
      <dgm:prSet presAssocID="{19F23658-2E37-4C05-8491-5A7A01808951}" presName="Description" presStyleLbl="revTx" presStyleIdx="3" presStyleCnt="6">
        <dgm:presLayoutVars>
          <dgm:bulletEnabled/>
        </dgm:presLayoutVars>
      </dgm:prSet>
      <dgm:spPr/>
    </dgm:pt>
    <dgm:pt modelId="{7CE86079-4688-4E40-A867-1309F9734832}" type="pres">
      <dgm:prSet presAssocID="{482AE76B-FADF-4C27-BFC2-40883FB87D2A}" presName="sibTrans" presStyleLbl="sibTrans2D1" presStyleIdx="0" presStyleCnt="0"/>
      <dgm:spPr/>
    </dgm:pt>
    <dgm:pt modelId="{3F62B82E-C2C3-4508-B63F-F696A26C8D14}" type="pres">
      <dgm:prSet presAssocID="{4CFD95BA-FAE9-4376-B134-68C97AD30728}" presName="Composite" presStyleCnt="0"/>
      <dgm:spPr/>
    </dgm:pt>
    <dgm:pt modelId="{A340471C-75FB-4347-A61D-73DDC18E4E67}" type="pres">
      <dgm:prSet presAssocID="{4CFD95BA-FAE9-4376-B134-68C97AD30728}" presName="Pictur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4" r="12940" b="6"/>
          <a:stretch/>
        </a:blipFill>
      </dgm:spPr>
      <dgm:extLst>
        <a:ext uri="{E40237B7-FDA0-4F09-8148-C483321AD2D9}">
          <dgm14:cNvPr xmlns:dgm14="http://schemas.microsoft.com/office/drawing/2010/diagram" id="0" name="" descr="close-up, de, adulto, mulher, medindo a temperatura da água."/>
        </a:ext>
      </dgm:extLst>
    </dgm:pt>
    <dgm:pt modelId="{ACE9D884-B69A-4BEE-95FB-32D06E20425C}" type="pres">
      <dgm:prSet presAssocID="{4CFD95BA-FAE9-4376-B134-68C97AD30728}" presName="Subtitle" presStyleLbl="revTx" presStyleIdx="4" presStyleCnt="6">
        <dgm:presLayoutVars>
          <dgm:chMax val="0"/>
          <dgm:bulletEnabled/>
        </dgm:presLayoutVars>
      </dgm:prSet>
      <dgm:spPr/>
    </dgm:pt>
    <dgm:pt modelId="{BF617E47-41B1-4DA8-8977-E008A0EE9C08}" type="pres">
      <dgm:prSet presAssocID="{4CFD95BA-FAE9-4376-B134-68C97AD30728}" presName="Description" presStyleLbl="revTx" presStyleIdx="5" presStyleCnt="6">
        <dgm:presLayoutVars>
          <dgm:bulletEnabled/>
        </dgm:presLayoutVars>
      </dgm:prSet>
      <dgm:spPr/>
    </dgm:pt>
  </dgm:ptLst>
  <dgm:cxnLst>
    <dgm:cxn modelId="{67857A15-2869-4C7C-A50E-EEB62B51FC09}" type="presOf" srcId="{4CFD95BA-FAE9-4376-B134-68C97AD30728}" destId="{ACE9D884-B69A-4BEE-95FB-32D06E20425C}" srcOrd="0" destOrd="0" presId="urn:microsoft.com/office/officeart/2024/3/layout/verticalVisualTextBlock1"/>
    <dgm:cxn modelId="{0F9E0728-F918-48B2-B1FA-91AB6B0A6BD6}" srcId="{4CFD95BA-FAE9-4376-B134-68C97AD30728}" destId="{9C75154D-1302-40C2-BEB5-311034D2A2DC}" srcOrd="0" destOrd="0" parTransId="{CA3B9460-EB31-4793-AE5E-AD8A03EE64E1}" sibTransId="{0B376FDB-D66D-4BC5-AFEC-C4A4F0817F5A}"/>
    <dgm:cxn modelId="{7C4A0962-F511-4E4C-873C-6F709AA17D94}" type="presOf" srcId="{9C75154D-1302-40C2-BEB5-311034D2A2DC}" destId="{BF617E47-41B1-4DA8-8977-E008A0EE9C08}" srcOrd="0" destOrd="0" presId="urn:microsoft.com/office/officeart/2024/3/layout/verticalVisualTextBlock1"/>
    <dgm:cxn modelId="{D1CF4D44-4328-4BEF-96D8-0FABD92967D8}" srcId="{66B299FB-7D98-44AB-A958-5BF6D41D979D}" destId="{4CFD95BA-FAE9-4376-B134-68C97AD30728}" srcOrd="2" destOrd="0" parTransId="{C26CCB16-A729-494D-8886-1694DD7B5EFF}" sibTransId="{DBDDEFE7-8461-4913-9021-294D7333FFB7}"/>
    <dgm:cxn modelId="{FD2FDD4C-43E9-4294-8CD2-F743BD4984F2}" srcId="{66B299FB-7D98-44AB-A958-5BF6D41D979D}" destId="{EF015240-A76A-4392-AC7C-AEF45F20EE24}" srcOrd="0" destOrd="0" parTransId="{E5E3109A-B7E2-4E31-AB0A-49AEEF245B70}" sibTransId="{4C348225-A660-4748-A81B-68E77DFC79A4}"/>
    <dgm:cxn modelId="{812F614F-C394-49F9-9726-707E0B5D03A8}" type="presOf" srcId="{4C348225-A660-4748-A81B-68E77DFC79A4}" destId="{FB277171-D698-4976-9878-CC84BD20A9A5}" srcOrd="0" destOrd="0" presId="urn:microsoft.com/office/officeart/2024/3/layout/verticalVisualTextBlock1"/>
    <dgm:cxn modelId="{45678C90-9A2E-47DC-B13D-779778A0B1EA}" srcId="{19F23658-2E37-4C05-8491-5A7A01808951}" destId="{BF1E8118-2DA8-4158-ACF7-F0CA70CE32E4}" srcOrd="0" destOrd="0" parTransId="{4597150A-E679-45C3-930A-D13E64591950}" sibTransId="{7F757314-2CD4-4908-BECA-804A4CA962D4}"/>
    <dgm:cxn modelId="{50A99B9C-02D6-40AD-A80F-A2F2E06599BC}" srcId="{66B299FB-7D98-44AB-A958-5BF6D41D979D}" destId="{19F23658-2E37-4C05-8491-5A7A01808951}" srcOrd="1" destOrd="0" parTransId="{EDE79025-1AAD-4433-A18C-3B08ACBB08B2}" sibTransId="{482AE76B-FADF-4C27-BFC2-40883FB87D2A}"/>
    <dgm:cxn modelId="{0C664FA2-FA09-4E13-9465-AE7E3C9113CC}" type="presOf" srcId="{EF015240-A76A-4392-AC7C-AEF45F20EE24}" destId="{3EEC3A26-0129-4FFC-8DC7-712314A8D700}" srcOrd="0" destOrd="0" presId="urn:microsoft.com/office/officeart/2024/3/layout/verticalVisualTextBlock1"/>
    <dgm:cxn modelId="{0FD526A9-93EE-4D09-ACB7-C31E114E8076}" type="presOf" srcId="{BF1E8118-2DA8-4158-ACF7-F0CA70CE32E4}" destId="{28B91B76-35B4-4F81-B2BB-26AA063598D3}" srcOrd="0" destOrd="0" presId="urn:microsoft.com/office/officeart/2024/3/layout/verticalVisualTextBlock1"/>
    <dgm:cxn modelId="{BCECD4E1-E225-40F4-A6BB-FB2522578CFF}" type="presOf" srcId="{66B299FB-7D98-44AB-A958-5BF6D41D979D}" destId="{C78D4922-2C37-40C8-97F0-EFAA38C45A0D}" srcOrd="0" destOrd="0" presId="urn:microsoft.com/office/officeart/2024/3/layout/verticalVisualTextBlock1"/>
    <dgm:cxn modelId="{CFA96CE4-E096-4776-B169-E2B73DC6D107}" type="presOf" srcId="{482AE76B-FADF-4C27-BFC2-40883FB87D2A}" destId="{7CE86079-4688-4E40-A867-1309F9734832}" srcOrd="0" destOrd="0" presId="urn:microsoft.com/office/officeart/2024/3/layout/verticalVisualTextBlock1"/>
    <dgm:cxn modelId="{EC3F17EF-1120-4780-A461-54DF38B7092A}" srcId="{EF015240-A76A-4392-AC7C-AEF45F20EE24}" destId="{6CA9E76B-F2BD-4FEC-B52C-6EBC960581D7}" srcOrd="0" destOrd="0" parTransId="{FC3BB467-6B37-418E-B1FB-01B5BF1358BC}" sibTransId="{D2C1B414-ED5B-4992-9EFD-2A5439506F10}"/>
    <dgm:cxn modelId="{44E024FB-F5B5-4B38-8442-C62BC87FEA00}" type="presOf" srcId="{19F23658-2E37-4C05-8491-5A7A01808951}" destId="{A3A99CE1-BBA4-4CA1-90E2-DCED1E483A80}" srcOrd="0" destOrd="0" presId="urn:microsoft.com/office/officeart/2024/3/layout/verticalVisualTextBlock1"/>
    <dgm:cxn modelId="{1EA7B2FE-CB1F-4237-BDC1-ECB91D3A47EC}" type="presOf" srcId="{6CA9E76B-F2BD-4FEC-B52C-6EBC960581D7}" destId="{AD6A168B-04A9-49FE-B3A3-34107A0094B3}" srcOrd="0" destOrd="0" presId="urn:microsoft.com/office/officeart/2024/3/layout/verticalVisualTextBlock1"/>
    <dgm:cxn modelId="{94B79497-D8B2-4A72-908D-51751A1BC02E}" type="presParOf" srcId="{C78D4922-2C37-40C8-97F0-EFAA38C45A0D}" destId="{47A9E469-63C1-4211-937B-13A938388384}" srcOrd="0" destOrd="0" presId="urn:microsoft.com/office/officeart/2024/3/layout/verticalVisualTextBlock1"/>
    <dgm:cxn modelId="{54DAD980-C9FC-42C4-AEA6-36854903443D}" type="presParOf" srcId="{47A9E469-63C1-4211-937B-13A938388384}" destId="{D150B91E-C861-42B7-A729-E485ED8D8D71}" srcOrd="0" destOrd="0" presId="urn:microsoft.com/office/officeart/2024/3/layout/verticalVisualTextBlock1"/>
    <dgm:cxn modelId="{49789C99-BC3A-454A-B8B4-DDE65A7CF8F6}" type="presParOf" srcId="{47A9E469-63C1-4211-937B-13A938388384}" destId="{3EEC3A26-0129-4FFC-8DC7-712314A8D700}" srcOrd="1" destOrd="0" presId="urn:microsoft.com/office/officeart/2024/3/layout/verticalVisualTextBlock1"/>
    <dgm:cxn modelId="{41227014-8F4D-4204-813B-3C7D676AB241}" type="presParOf" srcId="{47A9E469-63C1-4211-937B-13A938388384}" destId="{AD6A168B-04A9-49FE-B3A3-34107A0094B3}" srcOrd="2" destOrd="0" presId="urn:microsoft.com/office/officeart/2024/3/layout/verticalVisualTextBlock1"/>
    <dgm:cxn modelId="{F41DA68C-B01E-4193-9313-916F5AE851B2}" type="presParOf" srcId="{C78D4922-2C37-40C8-97F0-EFAA38C45A0D}" destId="{FB277171-D698-4976-9878-CC84BD20A9A5}" srcOrd="1" destOrd="0" presId="urn:microsoft.com/office/officeart/2024/3/layout/verticalVisualTextBlock1"/>
    <dgm:cxn modelId="{CE4DE41A-9194-4FE4-97D4-994A5B38F128}" type="presParOf" srcId="{C78D4922-2C37-40C8-97F0-EFAA38C45A0D}" destId="{9A552DB0-2AEA-4DCB-96F1-BA531D41B86D}" srcOrd="2" destOrd="0" presId="urn:microsoft.com/office/officeart/2024/3/layout/verticalVisualTextBlock1"/>
    <dgm:cxn modelId="{7BD13C69-739C-446A-BF27-256EA78BD549}" type="presParOf" srcId="{9A552DB0-2AEA-4DCB-96F1-BA531D41B86D}" destId="{E940308A-F29E-4DB3-94CB-4DF0CBA61A35}" srcOrd="0" destOrd="0" presId="urn:microsoft.com/office/officeart/2024/3/layout/verticalVisualTextBlock1"/>
    <dgm:cxn modelId="{D0202323-014D-43A7-A9E4-1769AC17E7EA}" type="presParOf" srcId="{9A552DB0-2AEA-4DCB-96F1-BA531D41B86D}" destId="{A3A99CE1-BBA4-4CA1-90E2-DCED1E483A80}" srcOrd="1" destOrd="0" presId="urn:microsoft.com/office/officeart/2024/3/layout/verticalVisualTextBlock1"/>
    <dgm:cxn modelId="{A28AEC05-E431-4E9D-A468-BB54DA22D53A}" type="presParOf" srcId="{9A552DB0-2AEA-4DCB-96F1-BA531D41B86D}" destId="{28B91B76-35B4-4F81-B2BB-26AA063598D3}" srcOrd="2" destOrd="0" presId="urn:microsoft.com/office/officeart/2024/3/layout/verticalVisualTextBlock1"/>
    <dgm:cxn modelId="{943BFA51-A2EE-41E6-AC31-91A661CAFEBC}" type="presParOf" srcId="{C78D4922-2C37-40C8-97F0-EFAA38C45A0D}" destId="{7CE86079-4688-4E40-A867-1309F9734832}" srcOrd="3" destOrd="0" presId="urn:microsoft.com/office/officeart/2024/3/layout/verticalVisualTextBlock1"/>
    <dgm:cxn modelId="{B6753350-A932-4492-9650-C11F8408F14F}" type="presParOf" srcId="{C78D4922-2C37-40C8-97F0-EFAA38C45A0D}" destId="{3F62B82E-C2C3-4508-B63F-F696A26C8D14}" srcOrd="4" destOrd="0" presId="urn:microsoft.com/office/officeart/2024/3/layout/verticalVisualTextBlock1"/>
    <dgm:cxn modelId="{E19130FB-E855-43A0-BB13-B8DF0669CDCA}" type="presParOf" srcId="{3F62B82E-C2C3-4508-B63F-F696A26C8D14}" destId="{A340471C-75FB-4347-A61D-73DDC18E4E67}" srcOrd="0" destOrd="0" presId="urn:microsoft.com/office/officeart/2024/3/layout/verticalVisualTextBlock1"/>
    <dgm:cxn modelId="{97204C7D-5DC3-47C4-AAD0-BFD7B470489E}" type="presParOf" srcId="{3F62B82E-C2C3-4508-B63F-F696A26C8D14}" destId="{ACE9D884-B69A-4BEE-95FB-32D06E20425C}" srcOrd="1" destOrd="0" presId="urn:microsoft.com/office/officeart/2024/3/layout/verticalVisualTextBlock1"/>
    <dgm:cxn modelId="{F1D3DA29-B33C-4576-AC06-FE2E556E5749}" type="presParOf" srcId="{3F62B82E-C2C3-4508-B63F-F696A26C8D14}" destId="{BF617E47-41B1-4DA8-8977-E008A0EE9C08}" srcOrd="2" destOrd="0" presId="urn:microsoft.com/office/officeart/2024/3/layout/verticalVisualTextBlock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097D22-B6A9-47ED-89D2-C75C5BCB4DA0}" type="doc">
      <dgm:prSet loTypeId="urn:microsoft.com/office/officeart/2024/3/layout/verticalVisualTextBlock1" loCatId="Picture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54C4764-7649-4BB0-A58B-CE3DE9BF323C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Função do Ferro</a:t>
          </a:r>
        </a:p>
      </dgm:t>
    </dgm:pt>
    <dgm:pt modelId="{044DC820-8D4E-4096-B100-3DD1D50BDC08}" type="parTrans" cxnId="{A7D0945C-59E3-4612-AFE1-567323E839FF}">
      <dgm:prSet/>
      <dgm:spPr/>
      <dgm:t>
        <a:bodyPr/>
        <a:lstStyle/>
        <a:p>
          <a:endParaRPr lang="pt-BR"/>
        </a:p>
      </dgm:t>
    </dgm:pt>
    <dgm:pt modelId="{EB88BEAE-41F6-4099-9853-CBE4497156B6}" type="sibTrans" cxnId="{A7D0945C-59E3-4612-AFE1-567323E839FF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pt-BR"/>
        </a:p>
      </dgm:t>
    </dgm:pt>
    <dgm:pt modelId="{C5215D44-6A20-429F-B971-E7A15113868C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 ferro é crucial para a formação da hemoglobina, que transporta oxigênio para as células do corpo.</a:t>
          </a:r>
        </a:p>
      </dgm:t>
    </dgm:pt>
    <dgm:pt modelId="{29E360CA-3B27-4B42-98BB-03FF9684B6E5}" type="parTrans" cxnId="{08111A2A-2AB5-4301-9A7F-700D25A7FED2}">
      <dgm:prSet/>
      <dgm:spPr/>
      <dgm:t>
        <a:bodyPr/>
        <a:lstStyle/>
        <a:p>
          <a:endParaRPr lang="pt-BR"/>
        </a:p>
      </dgm:t>
    </dgm:pt>
    <dgm:pt modelId="{1877CE0E-DC95-42F2-8EB1-2F77CFE92E0C}" type="sibTrans" cxnId="{08111A2A-2AB5-4301-9A7F-700D25A7FED2}">
      <dgm:prSet/>
      <dgm:spPr/>
      <dgm:t>
        <a:bodyPr/>
        <a:lstStyle/>
        <a:p>
          <a:endParaRPr lang="pt-BR"/>
        </a:p>
      </dgm:t>
    </dgm:pt>
    <dgm:pt modelId="{651AA5A9-1030-4813-8EDD-6546742FDDA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Deficiência de Ferro</a:t>
          </a:r>
        </a:p>
      </dgm:t>
    </dgm:pt>
    <dgm:pt modelId="{2E4F7BEC-48BF-47E4-BEAD-85F71D079A52}" type="parTrans" cxnId="{7D315B2B-358F-4E5F-85E3-20F3D4E9BEEE}">
      <dgm:prSet/>
      <dgm:spPr/>
      <dgm:t>
        <a:bodyPr/>
        <a:lstStyle/>
        <a:p>
          <a:endParaRPr lang="pt-BR"/>
        </a:p>
      </dgm:t>
    </dgm:pt>
    <dgm:pt modelId="{12DC1609-7F9E-4394-8E78-46A09E7427FD}" type="sibTrans" cxnId="{7D315B2B-358F-4E5F-85E3-20F3D4E9BEEE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pt-BR"/>
        </a:p>
      </dgm:t>
    </dgm:pt>
    <dgm:pt modelId="{DED4CF41-3815-4F24-999F-7BD19E1E4AE7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A deficiência de ferro pode resultar em anemia, levando a sintomas como fadiga e fraqueza muscular.</a:t>
          </a:r>
        </a:p>
      </dgm:t>
    </dgm:pt>
    <dgm:pt modelId="{DEDA412A-2995-4EA1-8290-8B28277F63B8}" type="parTrans" cxnId="{01255F87-48C9-47D3-9D62-F9A19FB7E8FC}">
      <dgm:prSet/>
      <dgm:spPr/>
      <dgm:t>
        <a:bodyPr/>
        <a:lstStyle/>
        <a:p>
          <a:endParaRPr lang="pt-BR"/>
        </a:p>
      </dgm:t>
    </dgm:pt>
    <dgm:pt modelId="{130A56E6-6033-431F-8E53-BF9D4BA8C646}" type="sibTrans" cxnId="{01255F87-48C9-47D3-9D62-F9A19FB7E8FC}">
      <dgm:prSet/>
      <dgm:spPr/>
      <dgm:t>
        <a:bodyPr/>
        <a:lstStyle/>
        <a:p>
          <a:endParaRPr lang="pt-BR"/>
        </a:p>
      </dgm:t>
    </dgm:pt>
    <dgm:pt modelId="{95B7A26A-0B4C-497F-A680-9A4972984D0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Impacto na Saúde</a:t>
          </a:r>
        </a:p>
      </dgm:t>
    </dgm:pt>
    <dgm:pt modelId="{B7A5129A-A012-4D58-90C1-799C3BC988ED}" type="parTrans" cxnId="{8CADB0CB-6CA9-42D7-8922-58FC3B13D112}">
      <dgm:prSet/>
      <dgm:spPr/>
      <dgm:t>
        <a:bodyPr/>
        <a:lstStyle/>
        <a:p>
          <a:endParaRPr lang="pt-BR"/>
        </a:p>
      </dgm:t>
    </dgm:pt>
    <dgm:pt modelId="{FD0084F0-F838-43A9-A401-6A8303773B22}" type="sibTrans" cxnId="{8CADB0CB-6CA9-42D7-8922-58FC3B13D112}">
      <dgm:prSet/>
      <dgm:spPr/>
      <dgm:t>
        <a:bodyPr/>
        <a:lstStyle/>
        <a:p>
          <a:endParaRPr lang="pt-BR"/>
        </a:p>
      </dgm:t>
    </dgm:pt>
    <dgm:pt modelId="{F4EB6718-7774-42B8-95CD-9605E249EE31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A falta de ferro não afeta apenas o físico, mas também pode impactar a saúde mental e a capacidade cognitiva.</a:t>
          </a:r>
        </a:p>
      </dgm:t>
    </dgm:pt>
    <dgm:pt modelId="{28955F4F-51C2-4415-8C85-6AECE84C3A1B}" type="parTrans" cxnId="{C383E02B-E0EA-4BA0-A975-97A3DE41019D}">
      <dgm:prSet/>
      <dgm:spPr/>
      <dgm:t>
        <a:bodyPr/>
        <a:lstStyle/>
        <a:p>
          <a:endParaRPr lang="pt-BR"/>
        </a:p>
      </dgm:t>
    </dgm:pt>
    <dgm:pt modelId="{F7BCA2C5-906D-4621-B612-3A0B931611F2}" type="sibTrans" cxnId="{C383E02B-E0EA-4BA0-A975-97A3DE41019D}">
      <dgm:prSet/>
      <dgm:spPr/>
      <dgm:t>
        <a:bodyPr/>
        <a:lstStyle/>
        <a:p>
          <a:endParaRPr lang="pt-BR"/>
        </a:p>
      </dgm:t>
    </dgm:pt>
    <dgm:pt modelId="{D9287246-3942-46DE-BB63-95B161FB8F98}" type="pres">
      <dgm:prSet presAssocID="{33097D22-B6A9-47ED-89D2-C75C5BCB4DA0}" presName="Root" presStyleCnt="0">
        <dgm:presLayoutVars>
          <dgm:dir/>
          <dgm:resizeHandles val="exact"/>
        </dgm:presLayoutVars>
      </dgm:prSet>
      <dgm:spPr/>
    </dgm:pt>
    <dgm:pt modelId="{BC51C428-4800-4AF1-AB5D-32EAC6E6A02C}" type="pres">
      <dgm:prSet presAssocID="{854C4764-7649-4BB0-A58B-CE3DE9BF323C}" presName="Composite" presStyleCnt="0"/>
      <dgm:spPr/>
    </dgm:pt>
    <dgm:pt modelId="{F72F6CCE-5A94-4BEF-9FDF-6A8C65AB677E}" type="pres">
      <dgm:prSet presAssocID="{854C4764-7649-4BB0-A58B-CE3DE9BF323C}" presName="Picture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4" r="8867" b="1"/>
          <a:stretch/>
        </a:blipFill>
      </dgm:spPr>
      <dgm:extLst>
        <a:ext uri="{E40237B7-FDA0-4F09-8148-C483321AD2D9}">
          <dgm14:cNvPr xmlns:dgm14="http://schemas.microsoft.com/office/drawing/2010/diagram" id="0" name="" descr="Cloroplastos verdes em uma célula vegetal"/>
        </a:ext>
      </dgm:extLst>
    </dgm:pt>
    <dgm:pt modelId="{9FA536F0-CC5B-4F09-92C8-4CA5CFD761CE}" type="pres">
      <dgm:prSet presAssocID="{854C4764-7649-4BB0-A58B-CE3DE9BF323C}" presName="Subtitle" presStyleLbl="revTx" presStyleIdx="0" presStyleCnt="6">
        <dgm:presLayoutVars>
          <dgm:chMax val="0"/>
          <dgm:bulletEnabled/>
        </dgm:presLayoutVars>
      </dgm:prSet>
      <dgm:spPr/>
    </dgm:pt>
    <dgm:pt modelId="{A9625BC2-D486-494A-94B0-0C8CF4601CB6}" type="pres">
      <dgm:prSet presAssocID="{854C4764-7649-4BB0-A58B-CE3DE9BF323C}" presName="Description" presStyleLbl="revTx" presStyleIdx="1" presStyleCnt="6">
        <dgm:presLayoutVars>
          <dgm:bulletEnabled/>
        </dgm:presLayoutVars>
      </dgm:prSet>
      <dgm:spPr/>
    </dgm:pt>
    <dgm:pt modelId="{19844B81-5E26-4E19-91FB-B2DE4E2B9F23}" type="pres">
      <dgm:prSet presAssocID="{EB88BEAE-41F6-4099-9853-CBE4497156B6}" presName="sibTrans" presStyleLbl="sibTrans2D1" presStyleIdx="0" presStyleCnt="0"/>
      <dgm:spPr/>
    </dgm:pt>
    <dgm:pt modelId="{C4584C1E-92D3-4389-BA53-4F7D399B565F}" type="pres">
      <dgm:prSet presAssocID="{651AA5A9-1030-4813-8EDD-6546742FDDA9}" presName="Composite" presStyleCnt="0"/>
      <dgm:spPr/>
    </dgm:pt>
    <dgm:pt modelId="{AEFE77B1-4E89-4F0D-8DE6-79748A69743C}" type="pres">
      <dgm:prSet presAssocID="{651AA5A9-1030-4813-8EDD-6546742FDDA9}" presName="Pictur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4" r="20940" b="6"/>
          <a:stretch/>
        </a:blipFill>
      </dgm:spPr>
      <dgm:extLst>
        <a:ext uri="{E40237B7-FDA0-4F09-8148-C483321AD2D9}">
          <dgm14:cNvPr xmlns:dgm14="http://schemas.microsoft.com/office/drawing/2010/diagram" id="0" name="" descr="Coronavírus, COVID-19, Pulmão Humano, Doenças Infecciosas, Tosse, Espirros"/>
        </a:ext>
      </dgm:extLst>
    </dgm:pt>
    <dgm:pt modelId="{2B7EA5BF-6D61-4502-B43C-E685CA9286CD}" type="pres">
      <dgm:prSet presAssocID="{651AA5A9-1030-4813-8EDD-6546742FDDA9}" presName="Subtitle" presStyleLbl="revTx" presStyleIdx="2" presStyleCnt="6">
        <dgm:presLayoutVars>
          <dgm:chMax val="0"/>
          <dgm:bulletEnabled/>
        </dgm:presLayoutVars>
      </dgm:prSet>
      <dgm:spPr/>
    </dgm:pt>
    <dgm:pt modelId="{4BEB4EDB-1361-4354-984E-B5FC219D0550}" type="pres">
      <dgm:prSet presAssocID="{651AA5A9-1030-4813-8EDD-6546742FDDA9}" presName="Description" presStyleLbl="revTx" presStyleIdx="3" presStyleCnt="6">
        <dgm:presLayoutVars>
          <dgm:bulletEnabled/>
        </dgm:presLayoutVars>
      </dgm:prSet>
      <dgm:spPr/>
    </dgm:pt>
    <dgm:pt modelId="{13A97FAF-A22F-4778-A730-8F817CEEDB2C}" type="pres">
      <dgm:prSet presAssocID="{12DC1609-7F9E-4394-8E78-46A09E7427FD}" presName="sibTrans" presStyleLbl="sibTrans2D1" presStyleIdx="0" presStyleCnt="0"/>
      <dgm:spPr/>
    </dgm:pt>
    <dgm:pt modelId="{2933C9FD-39F7-4889-BAAC-CF65E0ED5229}" type="pres">
      <dgm:prSet presAssocID="{95B7A26A-0B4C-497F-A680-9A4972984D01}" presName="Composite" presStyleCnt="0"/>
      <dgm:spPr/>
    </dgm:pt>
    <dgm:pt modelId="{CEC89FE6-AA82-4A55-923C-E5490AE1D0E3}" type="pres">
      <dgm:prSet presAssocID="{95B7A26A-0B4C-497F-A680-9A4972984D01}" presName="Pictur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3" r="18881" b="6"/>
          <a:stretch/>
        </a:blipFill>
      </dgm:spPr>
      <dgm:extLst>
        <a:ext uri="{E40237B7-FDA0-4F09-8148-C483321AD2D9}">
          <dgm14:cNvPr xmlns:dgm14="http://schemas.microsoft.com/office/drawing/2010/diagram" id="0" name="" descr="Comunicação global e colaboração envolvendo intrinsecamente cordas e chaves eletrônicas por meio de redes sociais de smartphones equipados com IA."/>
        </a:ext>
      </dgm:extLst>
    </dgm:pt>
    <dgm:pt modelId="{F3B5C8C6-DDD3-47DE-97F8-6C39AF9D435B}" type="pres">
      <dgm:prSet presAssocID="{95B7A26A-0B4C-497F-A680-9A4972984D01}" presName="Subtitle" presStyleLbl="revTx" presStyleIdx="4" presStyleCnt="6">
        <dgm:presLayoutVars>
          <dgm:chMax val="0"/>
          <dgm:bulletEnabled/>
        </dgm:presLayoutVars>
      </dgm:prSet>
      <dgm:spPr/>
    </dgm:pt>
    <dgm:pt modelId="{4A7946C2-07BD-4288-B7C1-DA6086533720}" type="pres">
      <dgm:prSet presAssocID="{95B7A26A-0B4C-497F-A680-9A4972984D01}" presName="Description" presStyleLbl="revTx" presStyleIdx="5" presStyleCnt="6">
        <dgm:presLayoutVars>
          <dgm:bulletEnabled/>
        </dgm:presLayoutVars>
      </dgm:prSet>
      <dgm:spPr/>
    </dgm:pt>
  </dgm:ptLst>
  <dgm:cxnLst>
    <dgm:cxn modelId="{874B5225-C6C6-481C-B31E-C6D40A70F318}" type="presOf" srcId="{EB88BEAE-41F6-4099-9853-CBE4497156B6}" destId="{19844B81-5E26-4E19-91FB-B2DE4E2B9F23}" srcOrd="0" destOrd="0" presId="urn:microsoft.com/office/officeart/2024/3/layout/verticalVisualTextBlock1"/>
    <dgm:cxn modelId="{08111A2A-2AB5-4301-9A7F-700D25A7FED2}" srcId="{854C4764-7649-4BB0-A58B-CE3DE9BF323C}" destId="{C5215D44-6A20-429F-B971-E7A15113868C}" srcOrd="0" destOrd="0" parTransId="{29E360CA-3B27-4B42-98BB-03FF9684B6E5}" sibTransId="{1877CE0E-DC95-42F2-8EB1-2F77CFE92E0C}"/>
    <dgm:cxn modelId="{7D315B2B-358F-4E5F-85E3-20F3D4E9BEEE}" srcId="{33097D22-B6A9-47ED-89D2-C75C5BCB4DA0}" destId="{651AA5A9-1030-4813-8EDD-6546742FDDA9}" srcOrd="1" destOrd="0" parTransId="{2E4F7BEC-48BF-47E4-BEAD-85F71D079A52}" sibTransId="{12DC1609-7F9E-4394-8E78-46A09E7427FD}"/>
    <dgm:cxn modelId="{C383E02B-E0EA-4BA0-A975-97A3DE41019D}" srcId="{95B7A26A-0B4C-497F-A680-9A4972984D01}" destId="{F4EB6718-7774-42B8-95CD-9605E249EE31}" srcOrd="0" destOrd="0" parTransId="{28955F4F-51C2-4415-8C85-6AECE84C3A1B}" sibTransId="{F7BCA2C5-906D-4621-B612-3A0B931611F2}"/>
    <dgm:cxn modelId="{A7D0945C-59E3-4612-AFE1-567323E839FF}" srcId="{33097D22-B6A9-47ED-89D2-C75C5BCB4DA0}" destId="{854C4764-7649-4BB0-A58B-CE3DE9BF323C}" srcOrd="0" destOrd="0" parTransId="{044DC820-8D4E-4096-B100-3DD1D50BDC08}" sibTransId="{EB88BEAE-41F6-4099-9853-CBE4497156B6}"/>
    <dgm:cxn modelId="{BA7FAF5C-D6F4-4E73-BE96-227201B377FA}" type="presOf" srcId="{C5215D44-6A20-429F-B971-E7A15113868C}" destId="{A9625BC2-D486-494A-94B0-0C8CF4601CB6}" srcOrd="0" destOrd="0" presId="urn:microsoft.com/office/officeart/2024/3/layout/verticalVisualTextBlock1"/>
    <dgm:cxn modelId="{DE9BBD49-2044-4EFA-A0F9-D28B02E57031}" type="presOf" srcId="{33097D22-B6A9-47ED-89D2-C75C5BCB4DA0}" destId="{D9287246-3942-46DE-BB63-95B161FB8F98}" srcOrd="0" destOrd="0" presId="urn:microsoft.com/office/officeart/2024/3/layout/verticalVisualTextBlock1"/>
    <dgm:cxn modelId="{AAF9E76F-AE41-47E2-B3A3-1D97F2C4D169}" type="presOf" srcId="{651AA5A9-1030-4813-8EDD-6546742FDDA9}" destId="{2B7EA5BF-6D61-4502-B43C-E685CA9286CD}" srcOrd="0" destOrd="0" presId="urn:microsoft.com/office/officeart/2024/3/layout/verticalVisualTextBlock1"/>
    <dgm:cxn modelId="{01255F87-48C9-47D3-9D62-F9A19FB7E8FC}" srcId="{651AA5A9-1030-4813-8EDD-6546742FDDA9}" destId="{DED4CF41-3815-4F24-999F-7BD19E1E4AE7}" srcOrd="0" destOrd="0" parTransId="{DEDA412A-2995-4EA1-8290-8B28277F63B8}" sibTransId="{130A56E6-6033-431F-8E53-BF9D4BA8C646}"/>
    <dgm:cxn modelId="{2F1211A8-3899-4E4F-A393-E05F02AAF0EE}" type="presOf" srcId="{854C4764-7649-4BB0-A58B-CE3DE9BF323C}" destId="{9FA536F0-CC5B-4F09-92C8-4CA5CFD761CE}" srcOrd="0" destOrd="0" presId="urn:microsoft.com/office/officeart/2024/3/layout/verticalVisualTextBlock1"/>
    <dgm:cxn modelId="{0AC8C9AB-F5F7-4366-BEB7-9DF06B9FFE1A}" type="presOf" srcId="{F4EB6718-7774-42B8-95CD-9605E249EE31}" destId="{4A7946C2-07BD-4288-B7C1-DA6086533720}" srcOrd="0" destOrd="0" presId="urn:microsoft.com/office/officeart/2024/3/layout/verticalVisualTextBlock1"/>
    <dgm:cxn modelId="{630762B2-50A6-49BB-802C-7B17565710EC}" type="presOf" srcId="{DED4CF41-3815-4F24-999F-7BD19E1E4AE7}" destId="{4BEB4EDB-1361-4354-984E-B5FC219D0550}" srcOrd="0" destOrd="0" presId="urn:microsoft.com/office/officeart/2024/3/layout/verticalVisualTextBlock1"/>
    <dgm:cxn modelId="{169BFDC6-07EC-472E-89A8-7065FDD1B9EA}" type="presOf" srcId="{95B7A26A-0B4C-497F-A680-9A4972984D01}" destId="{F3B5C8C6-DDD3-47DE-97F8-6C39AF9D435B}" srcOrd="0" destOrd="0" presId="urn:microsoft.com/office/officeart/2024/3/layout/verticalVisualTextBlock1"/>
    <dgm:cxn modelId="{8CADB0CB-6CA9-42D7-8922-58FC3B13D112}" srcId="{33097D22-B6A9-47ED-89D2-C75C5BCB4DA0}" destId="{95B7A26A-0B4C-497F-A680-9A4972984D01}" srcOrd="2" destOrd="0" parTransId="{B7A5129A-A012-4D58-90C1-799C3BC988ED}" sibTransId="{FD0084F0-F838-43A9-A401-6A8303773B22}"/>
    <dgm:cxn modelId="{524627ED-9001-4ADC-BC7D-DF335BC5FC18}" type="presOf" srcId="{12DC1609-7F9E-4394-8E78-46A09E7427FD}" destId="{13A97FAF-A22F-4778-A730-8F817CEEDB2C}" srcOrd="0" destOrd="0" presId="urn:microsoft.com/office/officeart/2024/3/layout/verticalVisualTextBlock1"/>
    <dgm:cxn modelId="{0E8BE6ED-0F13-4874-A1A4-54594620CA99}" type="presParOf" srcId="{D9287246-3942-46DE-BB63-95B161FB8F98}" destId="{BC51C428-4800-4AF1-AB5D-32EAC6E6A02C}" srcOrd="0" destOrd="0" presId="urn:microsoft.com/office/officeart/2024/3/layout/verticalVisualTextBlock1"/>
    <dgm:cxn modelId="{EA3A25E4-5537-40DA-B18E-C2D26E2A8C33}" type="presParOf" srcId="{BC51C428-4800-4AF1-AB5D-32EAC6E6A02C}" destId="{F72F6CCE-5A94-4BEF-9FDF-6A8C65AB677E}" srcOrd="0" destOrd="0" presId="urn:microsoft.com/office/officeart/2024/3/layout/verticalVisualTextBlock1"/>
    <dgm:cxn modelId="{72D63AA6-19EA-4681-8249-41386B978AC1}" type="presParOf" srcId="{BC51C428-4800-4AF1-AB5D-32EAC6E6A02C}" destId="{9FA536F0-CC5B-4F09-92C8-4CA5CFD761CE}" srcOrd="1" destOrd="0" presId="urn:microsoft.com/office/officeart/2024/3/layout/verticalVisualTextBlock1"/>
    <dgm:cxn modelId="{B108A2BD-5099-4E26-84E6-5B54B01F9C51}" type="presParOf" srcId="{BC51C428-4800-4AF1-AB5D-32EAC6E6A02C}" destId="{A9625BC2-D486-494A-94B0-0C8CF4601CB6}" srcOrd="2" destOrd="0" presId="urn:microsoft.com/office/officeart/2024/3/layout/verticalVisualTextBlock1"/>
    <dgm:cxn modelId="{B4154341-3BB7-4341-B528-223D7D1E77F7}" type="presParOf" srcId="{D9287246-3942-46DE-BB63-95B161FB8F98}" destId="{19844B81-5E26-4E19-91FB-B2DE4E2B9F23}" srcOrd="1" destOrd="0" presId="urn:microsoft.com/office/officeart/2024/3/layout/verticalVisualTextBlock1"/>
    <dgm:cxn modelId="{7BAC2585-7E6A-44EB-A1A5-DBC75E64240C}" type="presParOf" srcId="{D9287246-3942-46DE-BB63-95B161FB8F98}" destId="{C4584C1E-92D3-4389-BA53-4F7D399B565F}" srcOrd="2" destOrd="0" presId="urn:microsoft.com/office/officeart/2024/3/layout/verticalVisualTextBlock1"/>
    <dgm:cxn modelId="{11CD0722-0BD1-4807-8F6D-A28CAFC4F713}" type="presParOf" srcId="{C4584C1E-92D3-4389-BA53-4F7D399B565F}" destId="{AEFE77B1-4E89-4F0D-8DE6-79748A69743C}" srcOrd="0" destOrd="0" presId="urn:microsoft.com/office/officeart/2024/3/layout/verticalVisualTextBlock1"/>
    <dgm:cxn modelId="{8C72AC8C-5359-4466-B92C-18239EDA62E1}" type="presParOf" srcId="{C4584C1E-92D3-4389-BA53-4F7D399B565F}" destId="{2B7EA5BF-6D61-4502-B43C-E685CA9286CD}" srcOrd="1" destOrd="0" presId="urn:microsoft.com/office/officeart/2024/3/layout/verticalVisualTextBlock1"/>
    <dgm:cxn modelId="{7D2A9282-F39A-4CEA-B5D5-17EB1EA7D5BE}" type="presParOf" srcId="{C4584C1E-92D3-4389-BA53-4F7D399B565F}" destId="{4BEB4EDB-1361-4354-984E-B5FC219D0550}" srcOrd="2" destOrd="0" presId="urn:microsoft.com/office/officeart/2024/3/layout/verticalVisualTextBlock1"/>
    <dgm:cxn modelId="{E4742F37-4BEE-489C-A65D-07A208C36251}" type="presParOf" srcId="{D9287246-3942-46DE-BB63-95B161FB8F98}" destId="{13A97FAF-A22F-4778-A730-8F817CEEDB2C}" srcOrd="3" destOrd="0" presId="urn:microsoft.com/office/officeart/2024/3/layout/verticalVisualTextBlock1"/>
    <dgm:cxn modelId="{119F510C-DC8F-4837-AE3A-835B6FFF1CFE}" type="presParOf" srcId="{D9287246-3942-46DE-BB63-95B161FB8F98}" destId="{2933C9FD-39F7-4889-BAAC-CF65E0ED5229}" srcOrd="4" destOrd="0" presId="urn:microsoft.com/office/officeart/2024/3/layout/verticalVisualTextBlock1"/>
    <dgm:cxn modelId="{8F5C2FE8-C088-4D3B-8963-92D6FC7DE683}" type="presParOf" srcId="{2933C9FD-39F7-4889-BAAC-CF65E0ED5229}" destId="{CEC89FE6-AA82-4A55-923C-E5490AE1D0E3}" srcOrd="0" destOrd="0" presId="urn:microsoft.com/office/officeart/2024/3/layout/verticalVisualTextBlock1"/>
    <dgm:cxn modelId="{0177FE1C-E3C8-4D88-AC07-C638B2C1D296}" type="presParOf" srcId="{2933C9FD-39F7-4889-BAAC-CF65E0ED5229}" destId="{F3B5C8C6-DDD3-47DE-97F8-6C39AF9D435B}" srcOrd="1" destOrd="0" presId="urn:microsoft.com/office/officeart/2024/3/layout/verticalVisualTextBlock1"/>
    <dgm:cxn modelId="{98E15468-632A-45A7-87EA-A581102A165A}" type="presParOf" srcId="{2933C9FD-39F7-4889-BAAC-CF65E0ED5229}" destId="{4A7946C2-07BD-4288-B7C1-DA6086533720}" srcOrd="2" destOrd="0" presId="urn:microsoft.com/office/officeart/2024/3/layout/verticalVisualTextBlock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F4C096-53A6-40B8-8B26-53DF0CDD4884}" type="doc">
      <dgm:prSet loTypeId="urn:microsoft.com/office/officeart/2024/3/layout/hArc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753415-8BB5-4A5C-B0BD-6928CF28B3D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Importância da Água</a:t>
          </a:r>
          <a:endParaRPr lang="en-US"/>
        </a:p>
      </dgm:t>
    </dgm:pt>
    <dgm:pt modelId="{DB6C8695-D392-4809-B80F-D0B349634046}" type="parTrans" cxnId="{B1AB3C69-2EC1-47D2-8BA6-DD8CF9D55920}">
      <dgm:prSet/>
      <dgm:spPr/>
      <dgm:t>
        <a:bodyPr/>
        <a:lstStyle/>
        <a:p>
          <a:endParaRPr lang="en-US"/>
        </a:p>
      </dgm:t>
    </dgm:pt>
    <dgm:pt modelId="{0394A360-337E-4710-8B8E-004DAE5DD66B}" type="sibTrans" cxnId="{B1AB3C69-2EC1-47D2-8BA6-DD8CF9D55920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112C9696-385D-4FFB-8AC5-940E4E56C6D6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A água é vital para a sobrevivência, ajudando na regulação da temperatura corporal e na função celular.</a:t>
          </a:r>
          <a:endParaRPr lang="en-US"/>
        </a:p>
      </dgm:t>
    </dgm:pt>
    <dgm:pt modelId="{37B153AC-8831-4FD9-BD67-D3C7922BEA26}" type="parTrans" cxnId="{4DA4EA72-9606-4CF4-BF9F-E1E0267032BC}">
      <dgm:prSet/>
      <dgm:spPr/>
      <dgm:t>
        <a:bodyPr/>
        <a:lstStyle/>
        <a:p>
          <a:endParaRPr lang="en-US"/>
        </a:p>
      </dgm:t>
    </dgm:pt>
    <dgm:pt modelId="{A85AB095-E997-40DC-B694-26AA5C0172DC}" type="sibTrans" cxnId="{4DA4EA72-9606-4CF4-BF9F-E1E0267032BC}">
      <dgm:prSet/>
      <dgm:spPr/>
      <dgm:t>
        <a:bodyPr/>
        <a:lstStyle/>
        <a:p>
          <a:endParaRPr lang="en-US"/>
        </a:p>
      </dgm:t>
    </dgm:pt>
    <dgm:pt modelId="{737C16BA-8057-4046-B241-E574AC1D381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Papel dos Sais Minerais</a:t>
          </a:r>
          <a:endParaRPr lang="en-US"/>
        </a:p>
      </dgm:t>
    </dgm:pt>
    <dgm:pt modelId="{1D0AF27B-B6FC-4946-A563-2052EBB6E1CD}" type="parTrans" cxnId="{2FBD31AE-C4BC-431A-BA58-4B00E572D58A}">
      <dgm:prSet/>
      <dgm:spPr/>
      <dgm:t>
        <a:bodyPr/>
        <a:lstStyle/>
        <a:p>
          <a:endParaRPr lang="en-US"/>
        </a:p>
      </dgm:t>
    </dgm:pt>
    <dgm:pt modelId="{65E2B62A-C896-451F-B180-4BC5128B8C5C}" type="sibTrans" cxnId="{2FBD31AE-C4BC-431A-BA58-4B00E572D58A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70582EEA-1363-47CC-A500-78FE1E7F084F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Os sais minerais são essenciais para várias funções do corpo, incluindo a formação de ossos e a função nervosa.</a:t>
          </a:r>
          <a:endParaRPr lang="en-US"/>
        </a:p>
      </dgm:t>
    </dgm:pt>
    <dgm:pt modelId="{D0F95124-F0EA-41FB-A2E8-B2140A1EE8EF}" type="parTrans" cxnId="{B0DE9330-1BF8-44C8-89B5-30D83C74FCA4}">
      <dgm:prSet/>
      <dgm:spPr/>
      <dgm:t>
        <a:bodyPr/>
        <a:lstStyle/>
        <a:p>
          <a:endParaRPr lang="en-US"/>
        </a:p>
      </dgm:t>
    </dgm:pt>
    <dgm:pt modelId="{6A3981DD-4232-4448-BFF4-CB84FA9D919D}" type="sibTrans" cxnId="{B0DE9330-1BF8-44C8-89B5-30D83C74FCA4}">
      <dgm:prSet/>
      <dgm:spPr/>
      <dgm:t>
        <a:bodyPr/>
        <a:lstStyle/>
        <a:p>
          <a:endParaRPr lang="en-US"/>
        </a:p>
      </dgm:t>
    </dgm:pt>
    <dgm:pt modelId="{86A180D4-6FF1-42B1-BF4A-47DB9DDC8B7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Hábitos Saudáveis</a:t>
          </a:r>
          <a:endParaRPr lang="en-US"/>
        </a:p>
      </dgm:t>
    </dgm:pt>
    <dgm:pt modelId="{8BE37304-D47D-47E7-98B4-9F0153E06640}" type="parTrans" cxnId="{DBE5C9BD-4B09-403F-A954-CB7DF24C8966}">
      <dgm:prSet/>
      <dgm:spPr/>
      <dgm:t>
        <a:bodyPr/>
        <a:lstStyle/>
        <a:p>
          <a:endParaRPr lang="en-US"/>
        </a:p>
      </dgm:t>
    </dgm:pt>
    <dgm:pt modelId="{78A8C947-042C-4D20-8B13-398A7BE857C6}" type="sibTrans" cxnId="{DBE5C9BD-4B09-403F-A954-CB7DF24C8966}">
      <dgm:prSet/>
      <dgm:spPr/>
      <dgm:t>
        <a:bodyPr/>
        <a:lstStyle/>
        <a:p>
          <a:endParaRPr lang="en-US"/>
        </a:p>
      </dgm:t>
    </dgm:pt>
    <dgm:pt modelId="{08B62136-2FFE-4EA8-ABA8-8F7243FAC826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Promover hábitos saudáveis relacionados ao consumo de água e sais minerais é crucial para a saúde geral e o bem-estar.</a:t>
          </a:r>
          <a:endParaRPr lang="en-US"/>
        </a:p>
      </dgm:t>
    </dgm:pt>
    <dgm:pt modelId="{40F6BFA8-4617-4B6C-9717-D3B03C5E1413}" type="parTrans" cxnId="{703F6C66-E8DF-48E9-8136-139F80C80191}">
      <dgm:prSet/>
      <dgm:spPr/>
      <dgm:t>
        <a:bodyPr/>
        <a:lstStyle/>
        <a:p>
          <a:endParaRPr lang="en-US"/>
        </a:p>
      </dgm:t>
    </dgm:pt>
    <dgm:pt modelId="{95F548A3-4938-4F62-984B-A490A635AAFB}" type="sibTrans" cxnId="{703F6C66-E8DF-48E9-8136-139F80C80191}">
      <dgm:prSet/>
      <dgm:spPr/>
      <dgm:t>
        <a:bodyPr/>
        <a:lstStyle/>
        <a:p>
          <a:endParaRPr lang="en-US"/>
        </a:p>
      </dgm:t>
    </dgm:pt>
    <dgm:pt modelId="{A2AF426B-E6F0-40A9-9AF1-56EDD3D5FBE8}" type="pres">
      <dgm:prSet presAssocID="{3FF4C096-53A6-40B8-8B26-53DF0CDD4884}" presName="Name0" presStyleCnt="0">
        <dgm:presLayoutVars>
          <dgm:dir/>
          <dgm:resizeHandles val="exact"/>
        </dgm:presLayoutVars>
      </dgm:prSet>
      <dgm:spPr/>
    </dgm:pt>
    <dgm:pt modelId="{25273602-07FF-4E9D-A657-1CE841EAC4A2}" type="pres">
      <dgm:prSet presAssocID="{B3753415-8BB5-4A5C-B0BD-6928CF28B3DD}" presName="compNode" presStyleCnt="0"/>
      <dgm:spPr/>
    </dgm:pt>
    <dgm:pt modelId="{2AF98B2B-AEF2-46A1-B674-7C0AB733EB80}" type="pres">
      <dgm:prSet presAssocID="{B3753415-8BB5-4A5C-B0BD-6928CF28B3DD}" presName="pictRect" presStyleLbl="revTx" presStyleIdx="0" presStyleCnt="6">
        <dgm:presLayoutVars>
          <dgm:chMax val="0"/>
          <dgm:bulletEnabled/>
        </dgm:presLayoutVars>
      </dgm:prSet>
      <dgm:spPr/>
    </dgm:pt>
    <dgm:pt modelId="{5A27C176-0BEE-400F-8D60-5F597B44E12A}" type="pres">
      <dgm:prSet presAssocID="{B3753415-8BB5-4A5C-B0BD-6928CF28B3DD}" presName="textRect" presStyleLbl="revTx" presStyleIdx="1" presStyleCnt="6">
        <dgm:presLayoutVars>
          <dgm:bulletEnabled/>
        </dgm:presLayoutVars>
      </dgm:prSet>
      <dgm:spPr/>
    </dgm:pt>
    <dgm:pt modelId="{653BD66A-962F-44A1-93EA-EE3F989232C3}" type="pres">
      <dgm:prSet presAssocID="{0394A360-337E-4710-8B8E-004DAE5DD66B}" presName="sibTrans" presStyleLbl="sibTrans2D1" presStyleIdx="0" presStyleCnt="0"/>
      <dgm:spPr/>
    </dgm:pt>
    <dgm:pt modelId="{4A3F6D10-3127-4DC0-8E56-87567D4C686D}" type="pres">
      <dgm:prSet presAssocID="{737C16BA-8057-4046-B241-E574AC1D3810}" presName="compNode" presStyleCnt="0"/>
      <dgm:spPr/>
    </dgm:pt>
    <dgm:pt modelId="{BF52CD04-BFFA-4BA0-9229-B4AC1BDF89B2}" type="pres">
      <dgm:prSet presAssocID="{737C16BA-8057-4046-B241-E574AC1D3810}" presName="pictRect" presStyleLbl="revTx" presStyleIdx="2" presStyleCnt="6">
        <dgm:presLayoutVars>
          <dgm:chMax val="0"/>
          <dgm:bulletEnabled/>
        </dgm:presLayoutVars>
      </dgm:prSet>
      <dgm:spPr/>
    </dgm:pt>
    <dgm:pt modelId="{5CE7F24C-406E-4909-908F-B24D2D904FE0}" type="pres">
      <dgm:prSet presAssocID="{737C16BA-8057-4046-B241-E574AC1D3810}" presName="textRect" presStyleLbl="revTx" presStyleIdx="3" presStyleCnt="6">
        <dgm:presLayoutVars>
          <dgm:bulletEnabled/>
        </dgm:presLayoutVars>
      </dgm:prSet>
      <dgm:spPr/>
    </dgm:pt>
    <dgm:pt modelId="{73AEDA1D-1C87-40B2-B679-20FA770F73A6}" type="pres">
      <dgm:prSet presAssocID="{65E2B62A-C896-451F-B180-4BC5128B8C5C}" presName="sibTrans" presStyleLbl="sibTrans2D1" presStyleIdx="0" presStyleCnt="0"/>
      <dgm:spPr/>
    </dgm:pt>
    <dgm:pt modelId="{FA379030-F172-4472-ACE3-7D97AE05D90F}" type="pres">
      <dgm:prSet presAssocID="{86A180D4-6FF1-42B1-BF4A-47DB9DDC8B78}" presName="compNode" presStyleCnt="0"/>
      <dgm:spPr/>
    </dgm:pt>
    <dgm:pt modelId="{786F2778-9204-45CD-A1EF-8ACBD49EA753}" type="pres">
      <dgm:prSet presAssocID="{86A180D4-6FF1-42B1-BF4A-47DB9DDC8B78}" presName="pictRect" presStyleLbl="revTx" presStyleIdx="4" presStyleCnt="6">
        <dgm:presLayoutVars>
          <dgm:chMax val="0"/>
          <dgm:bulletEnabled/>
        </dgm:presLayoutVars>
      </dgm:prSet>
      <dgm:spPr/>
    </dgm:pt>
    <dgm:pt modelId="{931540B1-346B-4C9F-A50E-920C465A7A8E}" type="pres">
      <dgm:prSet presAssocID="{86A180D4-6FF1-42B1-BF4A-47DB9DDC8B78}" presName="textRect" presStyleLbl="revTx" presStyleIdx="5" presStyleCnt="6">
        <dgm:presLayoutVars>
          <dgm:bulletEnabled/>
        </dgm:presLayoutVars>
      </dgm:prSet>
      <dgm:spPr/>
    </dgm:pt>
  </dgm:ptLst>
  <dgm:cxnLst>
    <dgm:cxn modelId="{DF0B6604-8008-4C22-B803-33DE9C76BA94}" type="presOf" srcId="{70582EEA-1363-47CC-A500-78FE1E7F084F}" destId="{5CE7F24C-406E-4909-908F-B24D2D904FE0}" srcOrd="0" destOrd="0" presId="urn:microsoft.com/office/officeart/2024/3/layout/hArchList1"/>
    <dgm:cxn modelId="{517F2522-82A1-41C3-91E0-32D8D42C5F85}" type="presOf" srcId="{08B62136-2FFE-4EA8-ABA8-8F7243FAC826}" destId="{931540B1-346B-4C9F-A50E-920C465A7A8E}" srcOrd="0" destOrd="0" presId="urn:microsoft.com/office/officeart/2024/3/layout/hArchList1"/>
    <dgm:cxn modelId="{B0DE9330-1BF8-44C8-89B5-30D83C74FCA4}" srcId="{737C16BA-8057-4046-B241-E574AC1D3810}" destId="{70582EEA-1363-47CC-A500-78FE1E7F084F}" srcOrd="0" destOrd="0" parTransId="{D0F95124-F0EA-41FB-A2E8-B2140A1EE8EF}" sibTransId="{6A3981DD-4232-4448-BFF4-CB84FA9D919D}"/>
    <dgm:cxn modelId="{703F6C66-E8DF-48E9-8136-139F80C80191}" srcId="{86A180D4-6FF1-42B1-BF4A-47DB9DDC8B78}" destId="{08B62136-2FFE-4EA8-ABA8-8F7243FAC826}" srcOrd="0" destOrd="0" parTransId="{40F6BFA8-4617-4B6C-9717-D3B03C5E1413}" sibTransId="{95F548A3-4938-4F62-984B-A490A635AAFB}"/>
    <dgm:cxn modelId="{B1AB3C69-2EC1-47D2-8BA6-DD8CF9D55920}" srcId="{3FF4C096-53A6-40B8-8B26-53DF0CDD4884}" destId="{B3753415-8BB5-4A5C-B0BD-6928CF28B3DD}" srcOrd="0" destOrd="0" parTransId="{DB6C8695-D392-4809-B80F-D0B349634046}" sibTransId="{0394A360-337E-4710-8B8E-004DAE5DD66B}"/>
    <dgm:cxn modelId="{4DA4EA72-9606-4CF4-BF9F-E1E0267032BC}" srcId="{B3753415-8BB5-4A5C-B0BD-6928CF28B3DD}" destId="{112C9696-385D-4FFB-8AC5-940E4E56C6D6}" srcOrd="0" destOrd="0" parTransId="{37B153AC-8831-4FD9-BD67-D3C7922BEA26}" sibTransId="{A85AB095-E997-40DC-B694-26AA5C0172DC}"/>
    <dgm:cxn modelId="{B8430959-9347-4A50-889D-74F9A1C870EF}" type="presOf" srcId="{737C16BA-8057-4046-B241-E574AC1D3810}" destId="{BF52CD04-BFFA-4BA0-9229-B4AC1BDF89B2}" srcOrd="0" destOrd="0" presId="urn:microsoft.com/office/officeart/2024/3/layout/hArchList1"/>
    <dgm:cxn modelId="{82688D7C-D594-479C-AEF6-EF4516EB5CFE}" type="presOf" srcId="{65E2B62A-C896-451F-B180-4BC5128B8C5C}" destId="{73AEDA1D-1C87-40B2-B679-20FA770F73A6}" srcOrd="0" destOrd="0" presId="urn:microsoft.com/office/officeart/2024/3/layout/hArchList1"/>
    <dgm:cxn modelId="{0B17CE8F-9EC1-460E-83CA-8F9282EA1859}" type="presOf" srcId="{0394A360-337E-4710-8B8E-004DAE5DD66B}" destId="{653BD66A-962F-44A1-93EA-EE3F989232C3}" srcOrd="0" destOrd="0" presId="urn:microsoft.com/office/officeart/2024/3/layout/hArchList1"/>
    <dgm:cxn modelId="{761CD7AB-1DCC-4766-B89A-63CFD4792596}" type="presOf" srcId="{112C9696-385D-4FFB-8AC5-940E4E56C6D6}" destId="{5A27C176-0BEE-400F-8D60-5F597B44E12A}" srcOrd="0" destOrd="0" presId="urn:microsoft.com/office/officeart/2024/3/layout/hArchList1"/>
    <dgm:cxn modelId="{2FBD31AE-C4BC-431A-BA58-4B00E572D58A}" srcId="{3FF4C096-53A6-40B8-8B26-53DF0CDD4884}" destId="{737C16BA-8057-4046-B241-E574AC1D3810}" srcOrd="1" destOrd="0" parTransId="{1D0AF27B-B6FC-4946-A563-2052EBB6E1CD}" sibTransId="{65E2B62A-C896-451F-B180-4BC5128B8C5C}"/>
    <dgm:cxn modelId="{54722CB1-96B4-4B60-A0C6-2D5848B023A0}" type="presOf" srcId="{B3753415-8BB5-4A5C-B0BD-6928CF28B3DD}" destId="{2AF98B2B-AEF2-46A1-B674-7C0AB733EB80}" srcOrd="0" destOrd="0" presId="urn:microsoft.com/office/officeart/2024/3/layout/hArchList1"/>
    <dgm:cxn modelId="{6BDB9BB7-FD75-4A94-A55F-666DFC2AA991}" type="presOf" srcId="{3FF4C096-53A6-40B8-8B26-53DF0CDD4884}" destId="{A2AF426B-E6F0-40A9-9AF1-56EDD3D5FBE8}" srcOrd="0" destOrd="0" presId="urn:microsoft.com/office/officeart/2024/3/layout/hArchList1"/>
    <dgm:cxn modelId="{DBE5C9BD-4B09-403F-A954-CB7DF24C8966}" srcId="{3FF4C096-53A6-40B8-8B26-53DF0CDD4884}" destId="{86A180D4-6FF1-42B1-BF4A-47DB9DDC8B78}" srcOrd="2" destOrd="0" parTransId="{8BE37304-D47D-47E7-98B4-9F0153E06640}" sibTransId="{78A8C947-042C-4D20-8B13-398A7BE857C6}"/>
    <dgm:cxn modelId="{CB3452E6-B732-4486-81F7-005EFF406FC8}" type="presOf" srcId="{86A180D4-6FF1-42B1-BF4A-47DB9DDC8B78}" destId="{786F2778-9204-45CD-A1EF-8ACBD49EA753}" srcOrd="0" destOrd="0" presId="urn:microsoft.com/office/officeart/2024/3/layout/hArchList1"/>
    <dgm:cxn modelId="{E8FADE1C-4243-4CCB-8D3F-1AEACACC851B}" type="presParOf" srcId="{A2AF426B-E6F0-40A9-9AF1-56EDD3D5FBE8}" destId="{25273602-07FF-4E9D-A657-1CE841EAC4A2}" srcOrd="0" destOrd="0" presId="urn:microsoft.com/office/officeart/2024/3/layout/hArchList1"/>
    <dgm:cxn modelId="{9CD28D10-2413-46E6-AFB9-1242E00D4D50}" type="presParOf" srcId="{25273602-07FF-4E9D-A657-1CE841EAC4A2}" destId="{2AF98B2B-AEF2-46A1-B674-7C0AB733EB80}" srcOrd="0" destOrd="0" presId="urn:microsoft.com/office/officeart/2024/3/layout/hArchList1"/>
    <dgm:cxn modelId="{E79BA6D7-C180-446E-8180-BA6D67107DAB}" type="presParOf" srcId="{25273602-07FF-4E9D-A657-1CE841EAC4A2}" destId="{5A27C176-0BEE-400F-8D60-5F597B44E12A}" srcOrd="1" destOrd="0" presId="urn:microsoft.com/office/officeart/2024/3/layout/hArchList1"/>
    <dgm:cxn modelId="{1B102C4E-CA67-4D4A-87DE-DD687A14CB2C}" type="presParOf" srcId="{A2AF426B-E6F0-40A9-9AF1-56EDD3D5FBE8}" destId="{653BD66A-962F-44A1-93EA-EE3F989232C3}" srcOrd="1" destOrd="0" presId="urn:microsoft.com/office/officeart/2024/3/layout/hArchList1"/>
    <dgm:cxn modelId="{B70F3E06-99FD-41E7-B8F6-C9E63AD3FE5F}" type="presParOf" srcId="{A2AF426B-E6F0-40A9-9AF1-56EDD3D5FBE8}" destId="{4A3F6D10-3127-4DC0-8E56-87567D4C686D}" srcOrd="2" destOrd="0" presId="urn:microsoft.com/office/officeart/2024/3/layout/hArchList1"/>
    <dgm:cxn modelId="{46C4973A-9D0B-4D54-90E4-E812753120A1}" type="presParOf" srcId="{4A3F6D10-3127-4DC0-8E56-87567D4C686D}" destId="{BF52CD04-BFFA-4BA0-9229-B4AC1BDF89B2}" srcOrd="0" destOrd="0" presId="urn:microsoft.com/office/officeart/2024/3/layout/hArchList1"/>
    <dgm:cxn modelId="{9F0E0754-64AB-4379-A1DF-B2E8742E5CC5}" type="presParOf" srcId="{4A3F6D10-3127-4DC0-8E56-87567D4C686D}" destId="{5CE7F24C-406E-4909-908F-B24D2D904FE0}" srcOrd="1" destOrd="0" presId="urn:microsoft.com/office/officeart/2024/3/layout/hArchList1"/>
    <dgm:cxn modelId="{0CACD62D-DC8C-429C-8748-C80AF9F370A4}" type="presParOf" srcId="{A2AF426B-E6F0-40A9-9AF1-56EDD3D5FBE8}" destId="{73AEDA1D-1C87-40B2-B679-20FA770F73A6}" srcOrd="3" destOrd="0" presId="urn:microsoft.com/office/officeart/2024/3/layout/hArchList1"/>
    <dgm:cxn modelId="{2A671442-3269-4899-B711-F764076CFD5D}" type="presParOf" srcId="{A2AF426B-E6F0-40A9-9AF1-56EDD3D5FBE8}" destId="{FA379030-F172-4472-ACE3-7D97AE05D90F}" srcOrd="4" destOrd="0" presId="urn:microsoft.com/office/officeart/2024/3/layout/hArchList1"/>
    <dgm:cxn modelId="{9813C50D-41A7-4B4D-BB7A-3A932A18249A}" type="presParOf" srcId="{FA379030-F172-4472-ACE3-7D97AE05D90F}" destId="{786F2778-9204-45CD-A1EF-8ACBD49EA753}" srcOrd="0" destOrd="0" presId="urn:microsoft.com/office/officeart/2024/3/layout/hArchList1"/>
    <dgm:cxn modelId="{38052F71-EB84-4B0D-88F6-383E8BA6B53E}" type="presParOf" srcId="{FA379030-F172-4472-ACE3-7D97AE05D90F}" destId="{931540B1-346B-4C9F-A50E-920C465A7A8E}" srcOrd="1" destOrd="0" presId="urn:microsoft.com/office/officeart/2024/3/layout/hArc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50B91E-C861-42B7-A729-E485ED8D8D71}">
      <dsp:nvSpPr>
        <dsp:cNvPr id="0" name=""/>
        <dsp:cNvSpPr/>
      </dsp:nvSpPr>
      <dsp:spPr>
        <a:xfrm>
          <a:off x="0" y="0"/>
          <a:ext cx="1610980" cy="16109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8" r="13132" b="1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EC3A26-0129-4FFC-8DC7-712314A8D700}">
      <dsp:nvSpPr>
        <dsp:cNvPr id="0" name=""/>
        <dsp:cNvSpPr/>
      </dsp:nvSpPr>
      <dsp:spPr>
        <a:xfrm>
          <a:off x="1790980" y="0"/>
          <a:ext cx="5800878" cy="363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Importância da Água</a:t>
          </a:r>
        </a:p>
      </dsp:txBody>
      <dsp:txXfrm>
        <a:off x="1790980" y="0"/>
        <a:ext cx="5800878" cy="363528"/>
      </dsp:txXfrm>
    </dsp:sp>
    <dsp:sp modelId="{AD6A168B-04A9-49FE-B3A3-34107A0094B3}">
      <dsp:nvSpPr>
        <dsp:cNvPr id="0" name=""/>
        <dsp:cNvSpPr/>
      </dsp:nvSpPr>
      <dsp:spPr>
        <a:xfrm>
          <a:off x="1790980" y="363528"/>
          <a:ext cx="5800878" cy="1247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A água é essencial para o metabolismo, participando de diversas reações químicas que ocorrem no organismo.</a:t>
          </a:r>
        </a:p>
      </dsp:txBody>
      <dsp:txXfrm>
        <a:off x="1790980" y="363528"/>
        <a:ext cx="5800878" cy="1247452"/>
      </dsp:txXfrm>
    </dsp:sp>
    <dsp:sp modelId="{E940308A-F29E-4DB3-94CB-4DF0CBA61A35}">
      <dsp:nvSpPr>
        <dsp:cNvPr id="0" name=""/>
        <dsp:cNvSpPr/>
      </dsp:nvSpPr>
      <dsp:spPr>
        <a:xfrm>
          <a:off x="0" y="1739859"/>
          <a:ext cx="1610980" cy="161098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6" r="22551" b="-3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A99CE1-BBA4-4CA1-90E2-DCED1E483A80}">
      <dsp:nvSpPr>
        <dsp:cNvPr id="0" name=""/>
        <dsp:cNvSpPr/>
      </dsp:nvSpPr>
      <dsp:spPr>
        <a:xfrm>
          <a:off x="1790980" y="1739859"/>
          <a:ext cx="5800878" cy="363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Regulação de Fluidos</a:t>
          </a:r>
        </a:p>
      </dsp:txBody>
      <dsp:txXfrm>
        <a:off x="1790980" y="1739859"/>
        <a:ext cx="5800878" cy="363528"/>
      </dsp:txXfrm>
    </dsp:sp>
    <dsp:sp modelId="{28B91B76-35B4-4F81-B2BB-26AA063598D3}">
      <dsp:nvSpPr>
        <dsp:cNvPr id="0" name=""/>
        <dsp:cNvSpPr/>
      </dsp:nvSpPr>
      <dsp:spPr>
        <a:xfrm>
          <a:off x="1790980" y="2103387"/>
          <a:ext cx="5800878" cy="1247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A água ajuda a regular o equilíbrio de fluidos no corpo, garantindo que as células funcionem adequadamente.</a:t>
          </a:r>
        </a:p>
      </dsp:txBody>
      <dsp:txXfrm>
        <a:off x="1790980" y="2103387"/>
        <a:ext cx="5800878" cy="1247452"/>
      </dsp:txXfrm>
    </dsp:sp>
    <dsp:sp modelId="{A340471C-75FB-4347-A61D-73DDC18E4E67}">
      <dsp:nvSpPr>
        <dsp:cNvPr id="0" name=""/>
        <dsp:cNvSpPr/>
      </dsp:nvSpPr>
      <dsp:spPr>
        <a:xfrm>
          <a:off x="0" y="3479718"/>
          <a:ext cx="1610980" cy="161098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4" r="12940" b="6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E9D884-B69A-4BEE-95FB-32D06E20425C}">
      <dsp:nvSpPr>
        <dsp:cNvPr id="0" name=""/>
        <dsp:cNvSpPr/>
      </dsp:nvSpPr>
      <dsp:spPr>
        <a:xfrm>
          <a:off x="1790980" y="3479718"/>
          <a:ext cx="5800878" cy="363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Controle da Temperatura Corporal</a:t>
          </a:r>
        </a:p>
      </dsp:txBody>
      <dsp:txXfrm>
        <a:off x="1790980" y="3479718"/>
        <a:ext cx="5800878" cy="363528"/>
      </dsp:txXfrm>
    </dsp:sp>
    <dsp:sp modelId="{BF617E47-41B1-4DA8-8977-E008A0EE9C08}">
      <dsp:nvSpPr>
        <dsp:cNvPr id="0" name=""/>
        <dsp:cNvSpPr/>
      </dsp:nvSpPr>
      <dsp:spPr>
        <a:xfrm>
          <a:off x="1790980" y="3843246"/>
          <a:ext cx="5800878" cy="1247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A água desempenha um papel crucial na regulação da temperatura corporal, ajudando a manter a homeostase.</a:t>
          </a:r>
        </a:p>
      </dsp:txBody>
      <dsp:txXfrm>
        <a:off x="1790980" y="3843246"/>
        <a:ext cx="5800878" cy="12474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F6CCE-5A94-4BEF-9FDF-6A8C65AB677E}">
      <dsp:nvSpPr>
        <dsp:cNvPr id="0" name=""/>
        <dsp:cNvSpPr/>
      </dsp:nvSpPr>
      <dsp:spPr>
        <a:xfrm>
          <a:off x="0" y="0"/>
          <a:ext cx="1610980" cy="16109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4" r="8867" b="1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A536F0-CC5B-4F09-92C8-4CA5CFD761CE}">
      <dsp:nvSpPr>
        <dsp:cNvPr id="0" name=""/>
        <dsp:cNvSpPr/>
      </dsp:nvSpPr>
      <dsp:spPr>
        <a:xfrm>
          <a:off x="1790980" y="0"/>
          <a:ext cx="5800878" cy="363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Função do Ferro</a:t>
          </a:r>
        </a:p>
      </dsp:txBody>
      <dsp:txXfrm>
        <a:off x="1790980" y="0"/>
        <a:ext cx="5800878" cy="363528"/>
      </dsp:txXfrm>
    </dsp:sp>
    <dsp:sp modelId="{A9625BC2-D486-494A-94B0-0C8CF4601CB6}">
      <dsp:nvSpPr>
        <dsp:cNvPr id="0" name=""/>
        <dsp:cNvSpPr/>
      </dsp:nvSpPr>
      <dsp:spPr>
        <a:xfrm>
          <a:off x="1790980" y="363528"/>
          <a:ext cx="5800878" cy="1247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O ferro é crucial para a formação da hemoglobina, que transporta oxigênio para as células do corpo.</a:t>
          </a:r>
        </a:p>
      </dsp:txBody>
      <dsp:txXfrm>
        <a:off x="1790980" y="363528"/>
        <a:ext cx="5800878" cy="1247452"/>
      </dsp:txXfrm>
    </dsp:sp>
    <dsp:sp modelId="{AEFE77B1-4E89-4F0D-8DE6-79748A69743C}">
      <dsp:nvSpPr>
        <dsp:cNvPr id="0" name=""/>
        <dsp:cNvSpPr/>
      </dsp:nvSpPr>
      <dsp:spPr>
        <a:xfrm>
          <a:off x="0" y="1739859"/>
          <a:ext cx="1610980" cy="161098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4" r="20940" b="6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7EA5BF-6D61-4502-B43C-E685CA9286CD}">
      <dsp:nvSpPr>
        <dsp:cNvPr id="0" name=""/>
        <dsp:cNvSpPr/>
      </dsp:nvSpPr>
      <dsp:spPr>
        <a:xfrm>
          <a:off x="1790980" y="1739859"/>
          <a:ext cx="5800878" cy="363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Deficiência de Ferro</a:t>
          </a:r>
        </a:p>
      </dsp:txBody>
      <dsp:txXfrm>
        <a:off x="1790980" y="1739859"/>
        <a:ext cx="5800878" cy="363528"/>
      </dsp:txXfrm>
    </dsp:sp>
    <dsp:sp modelId="{4BEB4EDB-1361-4354-984E-B5FC219D0550}">
      <dsp:nvSpPr>
        <dsp:cNvPr id="0" name=""/>
        <dsp:cNvSpPr/>
      </dsp:nvSpPr>
      <dsp:spPr>
        <a:xfrm>
          <a:off x="1790980" y="2103387"/>
          <a:ext cx="5800878" cy="1247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A deficiência de ferro pode resultar em anemia, levando a sintomas como fadiga e fraqueza muscular.</a:t>
          </a:r>
        </a:p>
      </dsp:txBody>
      <dsp:txXfrm>
        <a:off x="1790980" y="2103387"/>
        <a:ext cx="5800878" cy="1247452"/>
      </dsp:txXfrm>
    </dsp:sp>
    <dsp:sp modelId="{CEC89FE6-AA82-4A55-923C-E5490AE1D0E3}">
      <dsp:nvSpPr>
        <dsp:cNvPr id="0" name=""/>
        <dsp:cNvSpPr/>
      </dsp:nvSpPr>
      <dsp:spPr>
        <a:xfrm>
          <a:off x="0" y="3479718"/>
          <a:ext cx="1610980" cy="161098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3" r="18881" b="6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B5C8C6-DDD3-47DE-97F8-6C39AF9D435B}">
      <dsp:nvSpPr>
        <dsp:cNvPr id="0" name=""/>
        <dsp:cNvSpPr/>
      </dsp:nvSpPr>
      <dsp:spPr>
        <a:xfrm>
          <a:off x="1790980" y="3479718"/>
          <a:ext cx="5800878" cy="363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Impacto na Saúde</a:t>
          </a:r>
        </a:p>
      </dsp:txBody>
      <dsp:txXfrm>
        <a:off x="1790980" y="3479718"/>
        <a:ext cx="5800878" cy="363528"/>
      </dsp:txXfrm>
    </dsp:sp>
    <dsp:sp modelId="{4A7946C2-07BD-4288-B7C1-DA6086533720}">
      <dsp:nvSpPr>
        <dsp:cNvPr id="0" name=""/>
        <dsp:cNvSpPr/>
      </dsp:nvSpPr>
      <dsp:spPr>
        <a:xfrm>
          <a:off x="1790980" y="3843246"/>
          <a:ext cx="5800878" cy="1247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A falta de ferro não afeta apenas o físico, mas também pode impactar a saúde mental e a capacidade cognitiva.</a:t>
          </a:r>
        </a:p>
      </dsp:txBody>
      <dsp:txXfrm>
        <a:off x="1790980" y="3843246"/>
        <a:ext cx="5800878" cy="12474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F98B2B-AEF2-46A1-B674-7C0AB733EB80}">
      <dsp:nvSpPr>
        <dsp:cNvPr id="0" name=""/>
        <dsp:cNvSpPr/>
      </dsp:nvSpPr>
      <dsp:spPr>
        <a:xfrm>
          <a:off x="0" y="0"/>
          <a:ext cx="3370557" cy="320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Importância da Água</a:t>
          </a:r>
          <a:endParaRPr lang="en-US" sz="1800" kern="1200"/>
        </a:p>
      </dsp:txBody>
      <dsp:txXfrm>
        <a:off x="0" y="0"/>
        <a:ext cx="3370557" cy="320007"/>
      </dsp:txXfrm>
    </dsp:sp>
    <dsp:sp modelId="{5A27C176-0BEE-400F-8D60-5F597B44E12A}">
      <dsp:nvSpPr>
        <dsp:cNvPr id="0" name=""/>
        <dsp:cNvSpPr/>
      </dsp:nvSpPr>
      <dsp:spPr>
        <a:xfrm>
          <a:off x="0" y="320007"/>
          <a:ext cx="3370557" cy="2136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A água é vital para a sobrevivência, ajudando na regulação da temperatura corporal e na função celular.</a:t>
          </a:r>
          <a:endParaRPr lang="en-US" sz="1400" kern="1200"/>
        </a:p>
      </dsp:txBody>
      <dsp:txXfrm>
        <a:off x="0" y="320007"/>
        <a:ext cx="3370557" cy="2136175"/>
      </dsp:txXfrm>
    </dsp:sp>
    <dsp:sp modelId="{BF52CD04-BFFA-4BA0-9229-B4AC1BDF89B2}">
      <dsp:nvSpPr>
        <dsp:cNvPr id="0" name=""/>
        <dsp:cNvSpPr/>
      </dsp:nvSpPr>
      <dsp:spPr>
        <a:xfrm>
          <a:off x="3707612" y="0"/>
          <a:ext cx="3370557" cy="320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Papel dos Sais Minerais</a:t>
          </a:r>
          <a:endParaRPr lang="en-US" sz="1800" kern="1200"/>
        </a:p>
      </dsp:txBody>
      <dsp:txXfrm>
        <a:off x="3707612" y="0"/>
        <a:ext cx="3370557" cy="320007"/>
      </dsp:txXfrm>
    </dsp:sp>
    <dsp:sp modelId="{5CE7F24C-406E-4909-908F-B24D2D904FE0}">
      <dsp:nvSpPr>
        <dsp:cNvPr id="0" name=""/>
        <dsp:cNvSpPr/>
      </dsp:nvSpPr>
      <dsp:spPr>
        <a:xfrm>
          <a:off x="3707612" y="320007"/>
          <a:ext cx="3370557" cy="2136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Os sais minerais são essenciais para várias funções do corpo, incluindo a formação de ossos e a função nervosa.</a:t>
          </a:r>
          <a:endParaRPr lang="en-US" sz="1400" kern="1200"/>
        </a:p>
      </dsp:txBody>
      <dsp:txXfrm>
        <a:off x="3707612" y="320007"/>
        <a:ext cx="3370557" cy="2136175"/>
      </dsp:txXfrm>
    </dsp:sp>
    <dsp:sp modelId="{786F2778-9204-45CD-A1EF-8ACBD49EA753}">
      <dsp:nvSpPr>
        <dsp:cNvPr id="0" name=""/>
        <dsp:cNvSpPr/>
      </dsp:nvSpPr>
      <dsp:spPr>
        <a:xfrm>
          <a:off x="7415225" y="0"/>
          <a:ext cx="3370557" cy="320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Hábitos Saudáveis</a:t>
          </a:r>
          <a:endParaRPr lang="en-US" sz="1800" kern="1200"/>
        </a:p>
      </dsp:txBody>
      <dsp:txXfrm>
        <a:off x="7415225" y="0"/>
        <a:ext cx="3370557" cy="320007"/>
      </dsp:txXfrm>
    </dsp:sp>
    <dsp:sp modelId="{931540B1-346B-4C9F-A50E-920C465A7A8E}">
      <dsp:nvSpPr>
        <dsp:cNvPr id="0" name=""/>
        <dsp:cNvSpPr/>
      </dsp:nvSpPr>
      <dsp:spPr>
        <a:xfrm>
          <a:off x="7415225" y="320007"/>
          <a:ext cx="3370557" cy="2136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Promover hábitos saudáveis relacionados ao consumo de água e sais minerais é crucial para a saúde geral e o bem-estar.</a:t>
          </a:r>
          <a:endParaRPr lang="en-US" sz="1400" kern="1200"/>
        </a:p>
      </dsp:txBody>
      <dsp:txXfrm>
        <a:off x="7415225" y="320007"/>
        <a:ext cx="3370557" cy="2136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verticalVisualTextBlock1">
  <dgm:title val="Vertical Visual Text Blocks"/>
  <dgm:desc val="Pictures with short bits of text with formatted headers. Use as an easier-to-read alternative to a bulleted list."/>
  <dgm:catLst>
    <dgm:cat type="picture" pri="1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Root">
    <dgm:varLst>
      <dgm:dir/>
      <dgm:resizeHandles val="exact"/>
    </dgm:varLst>
    <dgm:choose name="BasedOnLanguageDirection">
      <dgm:if name="LeftToRight" func="var" arg="dir" op="equ" val="norm">
        <dgm:alg type="lin">
          <dgm:param type="linDir" val="fromT"/>
          <dgm:param type="vertAlign" val="t"/>
          <dgm:param type="horzAlign" val="l"/>
        </dgm:alg>
      </dgm:if>
      <dgm:else name="RightToLeft">
        <dgm:alg type="lin">
          <dgm:param type="linDir" val="fromT"/>
          <dgm:param type="vertAlign" val="t"/>
          <dgm:param type="horzAlign" val="r"/>
        </dgm:alg>
      </dgm:else>
    </dgm:choose>
    <dgm:presOf/>
    <dgm:constrLst>
      <dgm:constr type="primFontSz" for="des" forName="Subtitle" op="equ" val="18"/>
      <dgm:constr type="primFontSz" for="des" forName="Description" refType="primFontSz" refFor="des" refForName="Subtitle" op="equ" fact="0.77"/>
      <dgm:constr type="w" for="ch" forName="Composite" refType="w"/>
      <dgm:constr type="h" for="ch" forName="Composite" refType="h"/>
      <dgm:constr type="h" for="ch" forName="sibTrans" refType="h" refFor="ch" refForName="Composite" fact="0.08"/>
      <dgm:constr type="sp" refType="w" refFor="ch" refForName="Composite" op="equ" fact="0.1"/>
    </dgm:constrLst>
    <dgm:ruleLst/>
    <dgm:forEach name="DirectChildrenOfRoot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Picture" refType="w" fact="0.335"/>
          <dgm:constr type="h" for="ch" forName="Picture" refType="w" refFor="ch" refForName="Picture" op="equ"/>
          <dgm:constr type="h" for="ch" forName="Picture" refType="h" op="lte"/>
          <dgm:constr type="l" for="ch" forName="Subtitle" refType="r" refFor="ch" refForName="Picture"/>
          <dgm:constr type="lOff" for="ch" forName="Subtitle" val="5"/>
          <dgm:constr type="h" for="ch" forName="Subtitle" refType="h" fact="0.1"/>
          <dgm:constr type="t" for="ch" forName="Description" refType="b" refFor="ch" refForName="Subtitle"/>
          <dgm:constr type="l" for="ch" forName="Description" refType="r" refFor="ch" refForName="Picture"/>
          <dgm:constr type="lOff" for="ch" forName="Description" val="5"/>
        </dgm:constrLst>
        <dgm:ruleLst/>
        <dgm:layoutNode name="Picture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ubtitle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SubtitleConstraintsBasedOnLanguageDirection">
            <dgm:if name="SubtitleIsLeftToRight" func="var" arg="dir" op="equ" val="norm">
              <dgm:constrLst>
                <dgm:constr type="h" refType="w" op="lte" fact="0.4"/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SubtitleIsRightToLeft">
              <dgm:constrLst>
                <dgm:constr type="h" refType="w" op="lte" fact="0.4"/>
                <dgm:constr type="rMarg"/>
                <dgm:constr type="lMarg" refType="primFontSz" fact="0.1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Description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DescriptionConstraintsBasedOnLanguageDirection">
            <dgm:if name="DescriptionIsLeftToRight" func="var" arg="dir" op="equ" val="norm">
              <dgm:constrLst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DescriptionIsRightToLeft">
              <dgm:constrLst>
                <dgm:constr type="lMarg" refType="primFontSz" fact="0.1"/>
                <dgm:constr type="rMarg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3/layout/verticalVisualTextBlock1">
  <dgm:title val="Vertical Visual Text Blocks"/>
  <dgm:desc val="Pictures with short bits of text with formatted headers. Use as an easier-to-read alternative to a bulleted list."/>
  <dgm:catLst>
    <dgm:cat type="picture" pri="1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Root">
    <dgm:varLst>
      <dgm:dir/>
      <dgm:resizeHandles val="exact"/>
    </dgm:varLst>
    <dgm:choose name="BasedOnLanguageDirection">
      <dgm:if name="LeftToRight" func="var" arg="dir" op="equ" val="norm">
        <dgm:alg type="lin">
          <dgm:param type="linDir" val="fromT"/>
          <dgm:param type="vertAlign" val="t"/>
          <dgm:param type="horzAlign" val="l"/>
        </dgm:alg>
      </dgm:if>
      <dgm:else name="RightToLeft">
        <dgm:alg type="lin">
          <dgm:param type="linDir" val="fromT"/>
          <dgm:param type="vertAlign" val="t"/>
          <dgm:param type="horzAlign" val="r"/>
        </dgm:alg>
      </dgm:else>
    </dgm:choose>
    <dgm:presOf/>
    <dgm:constrLst>
      <dgm:constr type="primFontSz" for="des" forName="Subtitle" op="equ" val="18"/>
      <dgm:constr type="primFontSz" for="des" forName="Description" refType="primFontSz" refFor="des" refForName="Subtitle" op="equ" fact="0.77"/>
      <dgm:constr type="w" for="ch" forName="Composite" refType="w"/>
      <dgm:constr type="h" for="ch" forName="Composite" refType="h"/>
      <dgm:constr type="h" for="ch" forName="sibTrans" refType="h" refFor="ch" refForName="Composite" fact="0.08"/>
      <dgm:constr type="sp" refType="w" refFor="ch" refForName="Composite" op="equ" fact="0.1"/>
    </dgm:constrLst>
    <dgm:ruleLst/>
    <dgm:forEach name="DirectChildrenOfRoot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Picture" refType="w" fact="0.335"/>
          <dgm:constr type="h" for="ch" forName="Picture" refType="w" refFor="ch" refForName="Picture" op="equ"/>
          <dgm:constr type="h" for="ch" forName="Picture" refType="h" op="lte"/>
          <dgm:constr type="l" for="ch" forName="Subtitle" refType="r" refFor="ch" refForName="Picture"/>
          <dgm:constr type="lOff" for="ch" forName="Subtitle" val="5"/>
          <dgm:constr type="h" for="ch" forName="Subtitle" refType="h" fact="0.1"/>
          <dgm:constr type="t" for="ch" forName="Description" refType="b" refFor="ch" refForName="Subtitle"/>
          <dgm:constr type="l" for="ch" forName="Description" refType="r" refFor="ch" refForName="Picture"/>
          <dgm:constr type="lOff" for="ch" forName="Description" val="5"/>
        </dgm:constrLst>
        <dgm:ruleLst/>
        <dgm:layoutNode name="Picture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ubtitle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SubtitleConstraintsBasedOnLanguageDirection">
            <dgm:if name="SubtitleIsLeftToRight" func="var" arg="dir" op="equ" val="norm">
              <dgm:constrLst>
                <dgm:constr type="h" refType="w" op="lte" fact="0.4"/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SubtitleIsRightToLeft">
              <dgm:constrLst>
                <dgm:constr type="h" refType="w" op="lte" fact="0.4"/>
                <dgm:constr type="rMarg"/>
                <dgm:constr type="lMarg" refType="primFontSz" fact="0.1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Description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DescriptionConstraintsBasedOnLanguageDirection">
            <dgm:if name="DescriptionIsLeftToRight" func="var" arg="dir" op="equ" val="norm">
              <dgm:constrLst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DescriptionIsRightToLeft">
              <dgm:constrLst>
                <dgm:constr type="lMarg" refType="primFontSz" fact="0.1"/>
                <dgm:constr type="rMarg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24/3/layout/hArchList1">
  <dgm:title val="Horizontal Text Blocks"/>
  <dgm:desc val="Short bits of text with formatted headers. Use as an easier-to-read alternative to a bulleted list."/>
  <dgm:catLst>
    <dgm:cat type="list" pri="100"/>
    <dgm:cat type="timeline" pri="500"/>
    <dgm:cat type="process" pri="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vertAlign" val="t"/>
          <dgm:param type="horzAlign" val="l"/>
        </dgm:alg>
      </dgm:if>
      <dgm:else name="Name3">
        <dgm:alg type="lin">
          <dgm:param type="vertAlign" val="t"/>
          <dgm:param type="horzAlign" val="r"/>
        </dgm:alg>
      </dgm:else>
    </dgm:choose>
    <dgm:presOf/>
    <dgm:constrLst>
      <dgm:constr type="primFontSz" for="des" forName="pictRect" op="equ" val="18"/>
      <dgm:constr type="primFontSz" for="des" forName="textRect" refType="primFontSz" refFor="des" refForName="pictRect" op="equ" fact="0.77"/>
      <dgm:constr type="w" for="ch" forName="compNode" refType="w"/>
      <dgm:constr type="h" for="ch" forName="compNode" refType="h"/>
      <dgm:constr type="h" for="des" forName="pictRect" op="equ"/>
      <dgm:constr type="h" for="des" forName="pictRect" refType="primFontSz" refFor="des" refForName="pictRect" fact="3"/>
      <dgm:constr type="w" for="ch" ptType="sibTrans" refType="w" refFor="ch" refForName="compNode" op="equ" fact="0.1"/>
      <dgm:constr type="sp" refType="w" refFor="ch" refForName="compNode" op="equ" fact="0.1"/>
    </dgm:constrLst>
    <dgm:ruleLst/>
    <dgm:forEach name="Name4" axis="ch" ptType="node" cnt="20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h" for="ch" forName="pictRect" refType="h" fact="0.1"/>
          <dgm:constr type="l" for="ch" forName="pictRect"/>
          <dgm:constr type="t" for="ch" forName="pictRect"/>
          <dgm:constr type="l" for="ch" forName="textRect"/>
          <dgm:constr type="t" for="ch" forName="textRect" refType="b" refFor="ch" refForName="pictRect"/>
        </dgm:constrLst>
        <dgm:ruleLst/>
        <dgm:layoutNode name="pictRect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choosePictRectConstraints">
            <dgm:if name="ifPictRectConstraints" func="var" arg="dir" op="equ" val="norm">
              <dgm:constrLst>
                <dgm:constr type="h" refType="w" op="lte" fact="0.4"/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Pic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textRect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chooseTextRectConstraints">
            <dgm:if name="ifTextRectConstraints" func="var" arg="dir" op="equ" val="norm">
              <dgm:constrLst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Tex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53252-CDEE-4B5F-9B8F-CD94BA13003C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E96A0-EE90-4F9E-84F6-094AA06137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3585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conteúdos gerados pela IA podem estar incorretos.
---
A água e os sais minerais são fundamentais para a vida. Nesta apresentação, vamos examinar a importância da água, suas funções essenciais no organismo humano e a relevância dos sais minerais para a saúde e metabolismo dos seres vivos.
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567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Iniciaremos nossa discussão com a importância da água para os seres vivos, destacando suas propriedades únicas. Em seguida, abordaremos as funções da água no organismo humano, antes de explorarmos os principais sais minerais e suas funções. Por fim, discutiremos outros sais minerais e suas importâncias, complementando a apresentação com imagens ilustrativas e exemplos práticos.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7462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água é essencial para a vida, desempenhando um papel crucial em diversos processos biológicos. Vamos explorar a composição da água, suas propriedades únicas e como ela atua como um solvente universal, facilitando reações químicas necessárias para a vida.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3519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água é composta por moléculas de H2O, que possuem ligações de hidrogênio que conferem a ela propriedades únicas, como a alta capacidade de calor específico e a tensão superficial. Essas características são fundamentais para a manutenção da vida, regulando a temperatura dos organismos.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125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Devido à sua polaridade, a água é considerada o solvente universal, dissolvendo uma ampla variedade de substâncias. Isso é crucial para o transporte de nutrientes e resíduos no organismo e para as reações químicas que ocorrem nas células.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9723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água é vital para o metabolismo, participando de reações químicas e contribuindo para a homeostase. Ela ajuda a regular o equilíbrio de fluidos e a temperatura corporal, essencial para a sobrevivência dos seres vivos.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0006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No corpo humano, a água desempenha várias funções essenciais que garantem a saúde e o bom funcionamento do organismo. Vamos discutir como a água regula a temperatura corporal, transporta nutrientes e oxigênio, e ajuda na eliminação de resíduos metabólicos.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4752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água ajuda a regular a temperatura corporal através da transpiração e da evaporação. Quando o corpo se aquece, a sudorese libera água que, ao evaporar, resfria a superfície da pele, mantendo a temperatura interna estável.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674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água atua como meio de transporte para nutrientes, oxigênio e hormônios no sangue, facilitando a circulação e a distribuição de substâncias essenciais para as células e tecidos do corpo.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89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água é fundamental para a eliminação de resíduos metabólicos. Ela auxilia na formação da urina nos rins, permitindo a excreção de substâncias indesejadas e contribuindo para a desintoxicação do organismo.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90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sais minerais são nutrientes essenciais que desempenham funções importantes no corpo humano. Vamos explorar os principais sais minerais, como cálcio, ferro e potássio, e suas respectivas funções no organismo.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1951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cálcio é crucial para o desenvolvimento e manutenção dos ossos e dentes. Além disso, desempenha um papel importante na contração muscular e na transmissão de impulsos nervosos, sendo vital para o funcionamento adequado do organismo.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5973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ferro é um componente essencial da hemoglobina, responsável pelo transporte de oxigênio no sangue. Sua deficiência pode levar à anemia, resultando em fadiga e diminuição da capacidade física e mental.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0575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potássio é fundamental para manter o equilíbrio de líquidos no corpo e para a função nervosa adequada. Ele ajuda a regular a pressão arterial e é crucial para a contração muscular, incluindo a do coração.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40878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Além dos principais sais minerais, há outros que são igualmente importantes para a saúde. Vamos discutir o magnésio, sódio e zinco, e suas respectivas funções e importâncias no organismo.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8376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magnésio é um cofator em muitas reações enzimáticas e é essencial para a saúde óssea. Ele ajuda na absorção de cálcio e é importante para a função muscular e nervosa.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73020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sódio é vital para manter o equilíbrio hídrico e a pressão arterial no corpo. Também desempenha um papel crucial na transmissão de impulsos nervosos e na função muscular.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900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zinco é importante para o funcionamento do sistema imunológico e para a cicatrização de feridas. Ele desempenha um papel em várias reações biológicas e é necessário para o crescimento e desenvolvimento celular.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973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Vamos concluir nossa apresentação com algumas imagens ilustrativas e exemplos práticos que ajudam a visualizar a importância da água e dos sais minerais. Essas imagens servirão para reforçar o conteúdo discutido.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2637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Esta imagem mostra a estrutura da molécula de água (H2O), destacando a disposição dos átomos de hidrogênio e oxigênio, bem como a polaridade que confere às suas propriedades únicas.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80828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Estes diagramas ilustram a distribuição da água no corpo humano, mostrando como a água é fundamental em diferentes órgãos e sistemas, e a sua porcentagem em relação ao peso corporal total.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061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ilustrações a seguir mostram diversas fontes alimentares ricas em sais minerais e seus efeitos benéficos no corpo humano, evidenciando a importância de uma dieta equilibrada.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12306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Em resumo, a água e os sais minerais desempenham funções essenciais para a saúde e manutenção da vida. A compreensão de sua importância é fundamental para promover hábitos saudáveis e garantir um equilíbrio adequado no organismo.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ADFF9-DEDA-441C-948B-B0024FA535C7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621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236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26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47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08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6/13/2025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69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6/13/2025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1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6/13/2025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99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44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7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67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78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92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 descr="Close-up, de, grama fresca, com, um, gota de orvalho, em, seu, ponta">
            <a:extLst>
              <a:ext uri="{FF2B5EF4-FFF2-40B4-BE49-F238E27FC236}">
                <a16:creationId xmlns:a16="http://schemas.microsoft.com/office/drawing/2014/main" id="{58C67E1F-C3CF-488F-827B-E33879F186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25" r="2466" b="23391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FBAAD93-7DE6-47D1-3609-446AE138A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51F987A-C7C8-2B4B-6978-DE6BC6F06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5736" y="908651"/>
            <a:ext cx="4754880" cy="4171779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200"/>
              <a:t>Água e sais minerais: importância e funções essenciais para os seres vivos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FBF603-C733-6115-1748-DB15EB3D6B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5736" y="5216955"/>
            <a:ext cx="4754880" cy="1003638"/>
          </a:xfrm>
        </p:spPr>
        <p:txBody>
          <a:bodyPr anchor="b">
            <a:normAutofit/>
          </a:bodyPr>
          <a:lstStyle/>
          <a:p>
            <a:r>
              <a:rPr lang="pt-BR" sz="2200"/>
              <a:t>Essenciais para a vida e saúde dos organismos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0236859-7780-1451-40B8-74A77E271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62326" y="727509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70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FED3686-E72B-CFDF-7FD3-FB3057245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1"/>
            <a:ext cx="676656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Tópicos a serem abordados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123409C-88C5-7FC8-9332-3654F6058061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704088" y="2221994"/>
            <a:ext cx="6766560" cy="373989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A importância da água para os seres vivos</a:t>
            </a:r>
          </a:p>
          <a:p>
            <a:r>
              <a:rPr lang="en-US"/>
              <a:t>Funções da água no organismo humano</a:t>
            </a:r>
          </a:p>
          <a:p>
            <a:r>
              <a:rPr lang="en-US"/>
              <a:t>Principais sais minerais e suas funções</a:t>
            </a:r>
          </a:p>
          <a:p>
            <a:r>
              <a:rPr lang="en-US"/>
              <a:t>Outros sais minerais e suas importâncias</a:t>
            </a:r>
          </a:p>
          <a:p>
            <a:r>
              <a:rPr lang="en-US"/>
              <a:t>Imagens ilustrativas e exemplos práticos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A3C59D-8641-484F-A35C-361AD7E15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4768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Moléculas">
            <a:extLst>
              <a:ext uri="{FF2B5EF4-FFF2-40B4-BE49-F238E27FC236}">
                <a16:creationId xmlns:a16="http://schemas.microsoft.com/office/drawing/2014/main" id="{8D8C3D11-87BE-47D3-BF48-EB3B342C877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39488" r="20832" b="-1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472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EF92653-5D6D-47E6-8744-0DAF76E04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95D9DC9-18DF-D530-3E32-44FD50EED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4" y="1145308"/>
            <a:ext cx="7600263" cy="4860947"/>
          </a:xfrm>
        </p:spPr>
        <p:txBody>
          <a:bodyPr anchor="b">
            <a:normAutofit/>
          </a:bodyPr>
          <a:lstStyle/>
          <a:p>
            <a:r>
              <a:rPr lang="pt-BR" sz="7600"/>
              <a:t>A importância da água para os seres vivos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CEFA70-4D11-644F-D4FB-AFFE8747E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75542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6695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673101-A2B3-4888-4F41-20D31C275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8" y="914400"/>
            <a:ext cx="6627924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/>
              <a:t>A composição da água e suas propriedades únicas</a:t>
            </a:r>
          </a:p>
        </p:txBody>
      </p:sp>
      <p:pic>
        <p:nvPicPr>
          <p:cNvPr id="5" name="Espaço Reservado para Conteúdo 4" descr="Três gotas de água caindo em uma piscina de água">
            <a:extLst>
              <a:ext uri="{FF2B5EF4-FFF2-40B4-BE49-F238E27FC236}">
                <a16:creationId xmlns:a16="http://schemas.microsoft.com/office/drawing/2014/main" id="{0C5F092E-EF7E-4C46-A264-A58C66E7570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1896" r="32225" b="1"/>
          <a:stretch>
            <a:fillRect/>
          </a:stretch>
        </p:blipFill>
        <p:spPr>
          <a:xfrm>
            <a:off x="20" y="-17929"/>
            <a:ext cx="4206220" cy="687592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9AA5FDF-AB03-C087-118A-F64122606BA6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866968" y="2221992"/>
            <a:ext cx="6627924" cy="3739896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Composição Química da Água</a:t>
            </a:r>
          </a:p>
          <a:p>
            <a:pPr marL="0" lvl="1" indent="0">
              <a:buNone/>
            </a:pPr>
            <a:r>
              <a:rPr lang="pt-BR" sz="1400"/>
              <a:t>A água é formada por moléculas de H2O, nas quais átomos de hidrogênio estão ligados a um átomo de oxigênio, criando uma estrutura única.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Ligações de Hidrogênio</a:t>
            </a:r>
          </a:p>
          <a:p>
            <a:pPr marL="0" lvl="1" indent="0">
              <a:buNone/>
            </a:pPr>
            <a:r>
              <a:rPr lang="pt-BR" sz="1400"/>
              <a:t>As ligações de hidrogênio entre as moléculas de água proporcionam características especiais, como a alta capacidade de calor específico.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Tensão Superficial</a:t>
            </a:r>
          </a:p>
          <a:p>
            <a:pPr marL="0" lvl="1" indent="0">
              <a:buNone/>
            </a:pPr>
            <a:r>
              <a:rPr lang="pt-BR" sz="1400"/>
              <a:t>A tensão superficial da água é resultado das ligações de hidrogênio, permitindo que certos organismos sobrevivam na superfície da água.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3680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855DD2-B45D-5584-88FF-9605F2B7A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1"/>
            <a:ext cx="676656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A água como solvente universal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B0C32C5-1AB8-5D28-EA3C-748D06069F94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4088" y="2221994"/>
            <a:ext cx="6766560" cy="3739896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Polalidade da Água</a:t>
            </a:r>
          </a:p>
          <a:p>
            <a:pPr marL="0" lvl="1" indent="0">
              <a:buNone/>
            </a:pPr>
            <a:r>
              <a:rPr lang="pt-BR" sz="1400"/>
              <a:t>A água possui uma estrutura molecular polar que permite a atração de diferentes substâncias, sendo essencial para sua função como solvente universal.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Transporte de Nutrientes</a:t>
            </a:r>
          </a:p>
          <a:p>
            <a:pPr marL="0" lvl="1" indent="0">
              <a:buNone/>
            </a:pPr>
            <a:r>
              <a:rPr lang="pt-BR" sz="1400"/>
              <a:t>Como solvente universal, a água é fundamental para o transporte de nutrientes e resíduos no organismo, facilitando a vida celular.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Reações Químicas nas Células</a:t>
            </a:r>
          </a:p>
          <a:p>
            <a:pPr marL="0" lvl="1" indent="0">
              <a:buNone/>
            </a:pPr>
            <a:r>
              <a:rPr lang="pt-BR" sz="1400"/>
              <a:t>A água participa de diversas reações químicas que ocorrem nas células, sendo vital para a manutenção da vida.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A3C59D-8641-484F-A35C-361AD7E15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4768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Modelos de estrutura molecular abstrata">
            <a:extLst>
              <a:ext uri="{FF2B5EF4-FFF2-40B4-BE49-F238E27FC236}">
                <a16:creationId xmlns:a16="http://schemas.microsoft.com/office/drawing/2014/main" id="{E7C482F8-DA68-456B-B6C4-BFA812EDD05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41557" r="25154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9539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2F20000-FD86-48F6-9363-FEC90C932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72AE332-6ACA-45BE-875F-91A291D4A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B4B7699F-06E6-97FA-7C47-C6FF1C97C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129" y="914760"/>
            <a:ext cx="2806615" cy="3543764"/>
          </a:xfrm>
        </p:spPr>
        <p:txBody>
          <a:bodyPr>
            <a:normAutofit/>
          </a:bodyPr>
          <a:lstStyle/>
          <a:p>
            <a:r>
              <a:rPr lang="pt-BR" sz="3100"/>
              <a:t>A água no metabolismo e na homeostase</a:t>
            </a:r>
          </a:p>
        </p:txBody>
      </p:sp>
      <p:graphicFrame>
        <p:nvGraphicFramePr>
          <p:cNvPr id="4" name="Espaço Reservado para Conteúdo 4">
            <a:extLst>
              <a:ext uri="{FF2B5EF4-FFF2-40B4-BE49-F238E27FC236}">
                <a16:creationId xmlns:a16="http://schemas.microsoft.com/office/drawing/2014/main" id="{219218BC-4522-49E6-97E9-4756766372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4314768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VisualTitledTextBox"/>
                  </p202:designTagLst>
                </p202:designPr>
              </p:ext>
            </p:extLst>
          </p:nvPr>
        </p:nvGraphicFramePr>
        <p:xfrm>
          <a:off x="3902149" y="978558"/>
          <a:ext cx="7591859" cy="5091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2535252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EF92653-5D6D-47E6-8744-0DAF76E04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A2A7BF8-BBA3-B5A0-F2D0-12C47320E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4" y="1145308"/>
            <a:ext cx="7600263" cy="4860947"/>
          </a:xfrm>
        </p:spPr>
        <p:txBody>
          <a:bodyPr anchor="b">
            <a:normAutofit/>
          </a:bodyPr>
          <a:lstStyle/>
          <a:p>
            <a:r>
              <a:rPr lang="pt-BR" sz="7600"/>
              <a:t>Funções da água no organismo humano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CEFA70-4D11-644F-D4FB-AFFE8747E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75542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462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1E9104-BF2A-9BF2-18EC-A5CB1DF50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1"/>
            <a:ext cx="676656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Regulação da temperatura corporal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3187D8-7178-63A2-B6C1-570077FA0A18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4088" y="2221994"/>
            <a:ext cx="6766560" cy="3739896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Papel da Água</a:t>
            </a:r>
          </a:p>
          <a:p>
            <a:pPr marL="0" lvl="1" indent="0">
              <a:buNone/>
            </a:pPr>
            <a:r>
              <a:rPr lang="pt-BR" sz="1400"/>
              <a:t>A água é essencial para regular a temperatura corporal, permitindo a sudorese e a evaporação para resfriamento.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Transpiração</a:t>
            </a:r>
          </a:p>
          <a:p>
            <a:pPr marL="0" lvl="1" indent="0">
              <a:buNone/>
            </a:pPr>
            <a:r>
              <a:rPr lang="pt-BR" sz="1400"/>
              <a:t>A transpiração ocorre quando o corpo se aquece, liberando água que resfria a pele através da evaporação.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Estabilidade da Temperatura</a:t>
            </a:r>
          </a:p>
          <a:p>
            <a:pPr marL="0" lvl="1" indent="0">
              <a:buNone/>
            </a:pPr>
            <a:r>
              <a:rPr lang="pt-BR" sz="1400"/>
              <a:t>O processo de sudorese e evaporação ajuda a manter a temperatura interna do corpo estável, essencial para a saúde.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A3C59D-8641-484F-A35C-361AD7E15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4768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Conceito de espiritualidade, meditação, energia.">
            <a:extLst>
              <a:ext uri="{FF2B5EF4-FFF2-40B4-BE49-F238E27FC236}">
                <a16:creationId xmlns:a16="http://schemas.microsoft.com/office/drawing/2014/main" id="{00C5A7F1-F27C-4A98-B645-7ED1DAB4C9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30083" r="30238" b="-1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66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EE1CAF6-10FA-78EB-A5BC-24211E33A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1"/>
            <a:ext cx="676656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Transporte de nutrientes e oxigênio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61B8DE7-A15C-BFA1-CCF9-313CD2DA574C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4088" y="2221994"/>
            <a:ext cx="6766560" cy="3739896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Papel da Água</a:t>
            </a:r>
          </a:p>
          <a:p>
            <a:pPr marL="0" lvl="1" indent="0">
              <a:buNone/>
            </a:pPr>
            <a:r>
              <a:rPr lang="pt-BR" sz="1400"/>
              <a:t>A água é fundamental para o transporte de nutrientes e oxigênio no corpo, agindo como um solvente eficiente.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Circulação Sanguínea</a:t>
            </a:r>
          </a:p>
          <a:p>
            <a:pPr marL="0" lvl="1" indent="0">
              <a:buNone/>
            </a:pPr>
            <a:r>
              <a:rPr lang="pt-BR" sz="1400"/>
              <a:t>O sistema circulatório utiliza a água no sangue para facilitar a distribuição de substâncias essenciais para as células.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Distribuição de Hormônios</a:t>
            </a:r>
          </a:p>
          <a:p>
            <a:pPr marL="0" lvl="1" indent="0">
              <a:buNone/>
            </a:pPr>
            <a:r>
              <a:rPr lang="pt-BR" sz="1400"/>
              <a:t>Além de nutrientes e oxigênio, a água também transporta hormônios, desempenhando um papel vital na regulação corporal.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A3C59D-8641-484F-A35C-361AD7E15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4768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Examine o crescimento celular em um tubo de ensaio.">
            <a:extLst>
              <a:ext uri="{FF2B5EF4-FFF2-40B4-BE49-F238E27FC236}">
                <a16:creationId xmlns:a16="http://schemas.microsoft.com/office/drawing/2014/main" id="{9AA882EB-448B-42CD-A957-0626CFBD4B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7085" r="35762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6334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EBCBEE0-A4BC-860B-5FDB-5557147E4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1"/>
            <a:ext cx="676656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Eliminação de resíduos metabólicos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0F9D7E7-6331-2597-F035-6F0C828DDBE9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4088" y="2221994"/>
            <a:ext cx="6766560" cy="3739896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da Água</a:t>
            </a:r>
          </a:p>
          <a:p>
            <a:pPr marL="0" lvl="1" indent="0">
              <a:buNone/>
            </a:pPr>
            <a:r>
              <a:rPr lang="pt-BR" sz="1400"/>
              <a:t>A água é essencial para a eliminação de resíduos metabólicos, desempenhando um papel crucial na saúde renal.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Formação da Urina</a:t>
            </a:r>
          </a:p>
          <a:p>
            <a:pPr marL="0" lvl="1" indent="0">
              <a:buNone/>
            </a:pPr>
            <a:r>
              <a:rPr lang="pt-BR" sz="1400"/>
              <a:t>A água ajuda na formação da urina nos rins, permitindo que substâncias indesejadas sejam excretadas do corpo.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Desintoxicação do Organismo</a:t>
            </a:r>
          </a:p>
          <a:p>
            <a:pPr marL="0" lvl="1" indent="0">
              <a:buNone/>
            </a:pPr>
            <a:r>
              <a:rPr lang="pt-BR" sz="1400"/>
              <a:t>A ingestão adequada de água contribui para a desintoxicação do organismo, promovendo a saúde geral.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A3C59D-8641-484F-A35C-361AD7E15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4768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Esta cachoeira de barreira do rio Chubb e Upper Mill Pond está localizada perto do cruzamento da Station Street com a Sentinel Road, no centro da vila de Lake Placid, Nova York. A superfície calma e preguiçosa do lago à esquerda é suavemente ondulada e serena. Mas a luz do sol do início da noite destaca infinitas fitas abstratas cor de cobre de água acelerada fluindo sobre a borda e caindo na confusão contínua de respingos caóticos e borrados. Fotografado com corpo Canon EOS 5D Mark II e objetiva Canon EF 70-200mm f/2.8L USM.&#10;&#10;NOTA: Achei que a luz era perfeita, então esta é uma de uma série de várias imagens tiradas em poucos minutos explorando diferentes configurações de abertura e velocidade do obturador. Existem também várias combinações de pós-processamento/corte no grupo. Este é 1/25 velocidade do obturador com uma abertura de F / 11. Composição panorâmica. Parcialmente dessaturado.">
            <a:extLst>
              <a:ext uri="{FF2B5EF4-FFF2-40B4-BE49-F238E27FC236}">
                <a16:creationId xmlns:a16="http://schemas.microsoft.com/office/drawing/2014/main" id="{9ED6E16E-A1A1-4BA9-BC0A-3E0162E6B9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31359" r="36541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272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EF92653-5D6D-47E6-8744-0DAF76E04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D661D1-EF00-3B9C-C5D9-1AF094F9C6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4" y="1145308"/>
            <a:ext cx="7600263" cy="4860947"/>
          </a:xfrm>
        </p:spPr>
        <p:txBody>
          <a:bodyPr anchor="b">
            <a:normAutofit/>
          </a:bodyPr>
          <a:lstStyle/>
          <a:p>
            <a:r>
              <a:rPr lang="pt-BR" sz="7600"/>
              <a:t>Principais sais minerais e suas funções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CEFA70-4D11-644F-D4FB-AFFE8747E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75542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53750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CFDECDA-BEA4-309E-E5D8-13B1BC26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1"/>
            <a:ext cx="676656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Cálcio: desenvolvimento ósseo e função muscular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463D3DA-2823-7B32-36DD-C835E7219F4C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4088" y="2221994"/>
            <a:ext cx="6766560" cy="3739896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Desenvolvimento Ósseo</a:t>
            </a:r>
          </a:p>
          <a:p>
            <a:pPr marL="0" lvl="1" indent="0">
              <a:buNone/>
            </a:pPr>
            <a:r>
              <a:rPr lang="pt-BR" sz="1400"/>
              <a:t>O cálcio é essencial para o desenvolvimento e manutenção da estrutura óssea, promovendo a saúde dos ossos e dentes.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Muscular</a:t>
            </a:r>
          </a:p>
          <a:p>
            <a:pPr marL="0" lvl="1" indent="0">
              <a:buNone/>
            </a:pPr>
            <a:r>
              <a:rPr lang="pt-BR" sz="1400"/>
              <a:t>O cálcio desempenha um papel fundamental na contração muscular, permitindo que os músculos funcionem corretamente durante atividades físicas.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Transmissão de Impulsos Nervosos</a:t>
            </a:r>
          </a:p>
          <a:p>
            <a:pPr marL="0" lvl="1" indent="0">
              <a:buNone/>
            </a:pPr>
            <a:r>
              <a:rPr lang="pt-BR" sz="1400"/>
              <a:t>O cálcio é vital para a transmissão de impulsos nervosos, contribuindo para o funcionamento adequado do sistema nervoso.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A3C59D-8641-484F-A35C-361AD7E15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4768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Geneticamente modificado ">
            <a:extLst>
              <a:ext uri="{FF2B5EF4-FFF2-40B4-BE49-F238E27FC236}">
                <a16:creationId xmlns:a16="http://schemas.microsoft.com/office/drawing/2014/main" id="{EC6635F9-CDED-4E39-A55E-DB24C25F1A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5127" r="49057" b="-1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62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2F20000-FD86-48F6-9363-FEC90C932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72AE332-6ACA-45BE-875F-91A291D4A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5523949F-5809-8B5F-1136-F2AE7FAF8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129" y="914760"/>
            <a:ext cx="2806615" cy="3543764"/>
          </a:xfrm>
        </p:spPr>
        <p:txBody>
          <a:bodyPr>
            <a:normAutofit/>
          </a:bodyPr>
          <a:lstStyle/>
          <a:p>
            <a:r>
              <a:rPr lang="pt-BR" sz="3600"/>
              <a:t>Ferro: transporte de oxigênio no sangue</a:t>
            </a:r>
          </a:p>
        </p:txBody>
      </p:sp>
      <p:graphicFrame>
        <p:nvGraphicFramePr>
          <p:cNvPr id="4" name="Espaço Reservado para Conteúdo 4">
            <a:extLst>
              <a:ext uri="{FF2B5EF4-FFF2-40B4-BE49-F238E27FC236}">
                <a16:creationId xmlns:a16="http://schemas.microsoft.com/office/drawing/2014/main" id="{C35738D3-8460-4A37-883B-C0064C1EBD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3417080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VisualTitledTextBox"/>
                  </p202:designTagLst>
                </p202:designPr>
              </p:ext>
            </p:extLst>
          </p:nvPr>
        </p:nvGraphicFramePr>
        <p:xfrm>
          <a:off x="3902149" y="978558"/>
          <a:ext cx="7591859" cy="5091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6460154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C704E0C-D35E-F053-3090-75552B59C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14400"/>
            <a:ext cx="4041648" cy="192874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Potássio: equilíbrio de líquidos e função nervosa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Estilo de vida saudável, trajeto de grampeamento">
            <a:extLst>
              <a:ext uri="{FF2B5EF4-FFF2-40B4-BE49-F238E27FC236}">
                <a16:creationId xmlns:a16="http://schemas.microsoft.com/office/drawing/2014/main" id="{9E5305A4-2413-4AC6-A813-1B684F23FD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r="3" b="49668"/>
          <a:stretch>
            <a:fillRect/>
          </a:stretch>
        </p:blipFill>
        <p:spPr>
          <a:xfrm>
            <a:off x="804672" y="3044952"/>
            <a:ext cx="3941064" cy="2971800"/>
          </a:xfrm>
          <a:prstGeom prst="rect">
            <a:avLst/>
          </a:prstGeom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5D8D928-C08B-64D1-B017-5A5738BE0F59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330952" y="968377"/>
            <a:ext cx="6144768" cy="5006436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Equilíbrio de Líquidos no Corpo</a:t>
            </a:r>
          </a:p>
          <a:p>
            <a:pPr marL="0" lvl="1" indent="0">
              <a:buNone/>
            </a:pPr>
            <a:r>
              <a:rPr lang="pt-BR" sz="1400"/>
              <a:t>O potássio desempenha um papel essencial na manutenção do equilíbrio de líquidos, ajudando a regular a hidratação celular.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Nervosa Adequada</a:t>
            </a:r>
          </a:p>
          <a:p>
            <a:pPr marL="0" lvl="1" indent="0">
              <a:buNone/>
            </a:pPr>
            <a:r>
              <a:rPr lang="pt-BR" sz="1400"/>
              <a:t>A presença de potássio é crucial para a transmissão de impulsos nervosos, garantindo uma função nervosa eficiente e saudável.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Regulação da Pressão Arterial</a:t>
            </a:r>
          </a:p>
          <a:p>
            <a:pPr marL="0" lvl="1" indent="0">
              <a:buNone/>
            </a:pPr>
            <a:r>
              <a:rPr lang="pt-BR" sz="1400"/>
              <a:t>O potássio ajuda a regular a pressão arterial, contribuindo para a saúde cardiovascular e reduzindo o risco de hipertensão.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Contração Muscular</a:t>
            </a:r>
          </a:p>
          <a:p>
            <a:pPr marL="0" lvl="1" indent="0">
              <a:buNone/>
            </a:pPr>
            <a:r>
              <a:rPr lang="pt-BR" sz="1400"/>
              <a:t>O potássio é fundamental para a contração muscular, especialmente no coração, onde sua presença é vital para batimentos regulares.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E0104E4-99BC-494F-8342-F250828E5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5977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EF92653-5D6D-47E6-8744-0DAF76E04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94E4405-B167-92A2-5FFC-61CFD64A8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4" y="1145308"/>
            <a:ext cx="7600263" cy="4860947"/>
          </a:xfrm>
        </p:spPr>
        <p:txBody>
          <a:bodyPr anchor="b">
            <a:normAutofit/>
          </a:bodyPr>
          <a:lstStyle/>
          <a:p>
            <a:r>
              <a:rPr lang="pt-BR" sz="7600"/>
              <a:t>Outros sais minerais e suas importâncias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CEFA70-4D11-644F-D4FB-AFFE8747E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75542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6363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F50B285-542F-9A4F-ABB5-C2459BFAD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1"/>
            <a:ext cx="676656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Magnésio: reações enzimáticas e saúde óssea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4402AE5-F267-1FC9-2923-4CC8E661257E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4088" y="2221994"/>
            <a:ext cx="6766560" cy="3739896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Cofator em Reações Enzimáticas</a:t>
            </a:r>
          </a:p>
          <a:p>
            <a:pPr marL="0" lvl="1" indent="0">
              <a:buNone/>
            </a:pPr>
            <a:r>
              <a:rPr lang="pt-BR" sz="1400"/>
              <a:t>O magnésio atua como um cofator em várias reações enzimáticas essenciais que suportam processos metabólicos vitais no corpo.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para a Saúde Óssea</a:t>
            </a:r>
          </a:p>
          <a:p>
            <a:pPr marL="0" lvl="1" indent="0">
              <a:buNone/>
            </a:pPr>
            <a:r>
              <a:rPr lang="pt-BR" sz="1400"/>
              <a:t>A presença adequada de magnésio é crucial para a saúde óssea, pois auxilia na absorção de cálcio e na formação de ossos fortes.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Muscular e Nervosa</a:t>
            </a:r>
          </a:p>
          <a:p>
            <a:pPr marL="0" lvl="1" indent="0">
              <a:buNone/>
            </a:pPr>
            <a:r>
              <a:rPr lang="pt-BR" sz="1400"/>
              <a:t>O magnésio é vital para a função muscular e nervosa, ajudando na transmissão de impulsos nervosos e na contração muscular.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A3C59D-8641-484F-A35C-361AD7E15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4768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Modelo 3D renderizado com profundidade de campo rasa.">
            <a:extLst>
              <a:ext uri="{FF2B5EF4-FFF2-40B4-BE49-F238E27FC236}">
                <a16:creationId xmlns:a16="http://schemas.microsoft.com/office/drawing/2014/main" id="{EB2EA0AC-8FB3-40F3-8F4C-AEF0F02E0FB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2024" r="18532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2962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8BF2AD-16A1-520A-3CDF-6EE1FE591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1"/>
            <a:ext cx="676656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Sódio: equilíbrio hídrico e função nervosa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6D75C47-FA1E-0D7B-6DB4-6D61D4432262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4088" y="2221994"/>
            <a:ext cx="6766560" cy="3739896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do Sódio</a:t>
            </a:r>
          </a:p>
          <a:p>
            <a:pPr marL="0" lvl="1" indent="0">
              <a:buNone/>
            </a:pPr>
            <a:r>
              <a:rPr lang="pt-BR" sz="1400"/>
              <a:t>O sódio é essencial para regular o equilíbrio hídrico no corpo e manter a pressão arterial adequada.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Nervosa</a:t>
            </a:r>
          </a:p>
          <a:p>
            <a:pPr marL="0" lvl="1" indent="0">
              <a:buNone/>
            </a:pPr>
            <a:r>
              <a:rPr lang="pt-BR" sz="1400"/>
              <a:t>O sódio é crucial para a transmissão de impulsos nervosos, permitindo a comunicação entre as células nervosas.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Muscular</a:t>
            </a:r>
          </a:p>
          <a:p>
            <a:pPr marL="0" lvl="1" indent="0">
              <a:buNone/>
            </a:pPr>
            <a:r>
              <a:rPr lang="pt-BR" sz="1400"/>
              <a:t>Além de sua função nervosa, o sódio também é vital para a função muscular, ajudando na contração muscular.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A3C59D-8641-484F-A35C-361AD7E15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4768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Comunicação global e colaboração envolvendo intrinsecamente cordas e chaves eletrônicas por meio de redes sociais de smartphones equipados com IA.">
            <a:extLst>
              <a:ext uri="{FF2B5EF4-FFF2-40B4-BE49-F238E27FC236}">
                <a16:creationId xmlns:a16="http://schemas.microsoft.com/office/drawing/2014/main" id="{E4455C28-E3A6-4C49-B885-F4EE8FF3AC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32696" r="27624" b="-1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5737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7D9C81B-A7C3-DD81-7AF2-F28377493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7"/>
            <a:ext cx="640080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Zinco: sistema imunológico e cicatrização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813B4C-6731-0B72-5252-A79AB0E20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DF620B-72A1-CE72-C6CC-8D864C3D6CF8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0088" y="2221992"/>
            <a:ext cx="6400800" cy="3739896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do Zinco no Imunológico</a:t>
            </a:r>
          </a:p>
          <a:p>
            <a:pPr marL="0" lvl="1" indent="0">
              <a:buNone/>
            </a:pPr>
            <a:r>
              <a:rPr lang="pt-BR" sz="1400"/>
              <a:t>O zinco é essencial para o funcionamento adequado do sistema imunológico, ajudando a proteger contra doenças.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Cicatrização de Feridas</a:t>
            </a:r>
          </a:p>
          <a:p>
            <a:pPr marL="0" lvl="1" indent="0">
              <a:buNone/>
            </a:pPr>
            <a:r>
              <a:rPr lang="pt-BR" sz="1400"/>
              <a:t>O zinco contribui significativamente para a cicatrização de feridas, promovendo reparos celulares e regeneração.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Crescimento e Desenvolvimento Celular</a:t>
            </a:r>
          </a:p>
          <a:p>
            <a:pPr marL="0" lvl="1" indent="0">
              <a:buNone/>
            </a:pPr>
            <a:r>
              <a:rPr lang="pt-BR" sz="1400"/>
              <a:t>O zinco é necessário para o crescimento e desenvolvimento celular, sendo vital em muitas reações biológicas.</a:t>
            </a:r>
          </a:p>
        </p:txBody>
      </p:sp>
      <p:pic>
        <p:nvPicPr>
          <p:cNvPr id="5" name="Espaço Reservado para Conteúdo 4" descr="As mulheres com vacina Covid-19 têm um adesivo ou curativo adesivo no braço.">
            <a:extLst>
              <a:ext uri="{FF2B5EF4-FFF2-40B4-BE49-F238E27FC236}">
                <a16:creationId xmlns:a16="http://schemas.microsoft.com/office/drawing/2014/main" id="{7F445B12-876C-457B-AA4C-C4CEE5E5F2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487920" y="3400335"/>
            <a:ext cx="3903980" cy="260590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E0E8146-6E65-2E6C-0C86-547E3C925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6306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EF92653-5D6D-47E6-8744-0DAF76E04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0DD2AE0-60E5-C26D-B10D-5F5468299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4" y="1145308"/>
            <a:ext cx="7600263" cy="4860947"/>
          </a:xfrm>
        </p:spPr>
        <p:txBody>
          <a:bodyPr anchor="b">
            <a:normAutofit/>
          </a:bodyPr>
          <a:lstStyle/>
          <a:p>
            <a:r>
              <a:rPr lang="pt-BR" sz="7600"/>
              <a:t>Imagens ilustrativas e exemplos práticos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CEFA70-4D11-644F-D4FB-AFFE8747E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75542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005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4A0933-2E95-00C5-CA99-AE11D9DAA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186" y="909637"/>
            <a:ext cx="480060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/>
              <a:t>Imagens da molécula de água e sua estrutura</a:t>
            </a:r>
          </a:p>
        </p:txBody>
      </p:sp>
      <p:pic>
        <p:nvPicPr>
          <p:cNvPr id="5" name="Espaço Reservado para Conteúdo 4" descr="Uma cena de foco em fotos de água textural.">
            <a:extLst>
              <a:ext uri="{FF2B5EF4-FFF2-40B4-BE49-F238E27FC236}">
                <a16:creationId xmlns:a16="http://schemas.microsoft.com/office/drawing/2014/main" id="{0C85FDD8-BF00-4536-8544-9E1D1F4662A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34731" r="6439" b="-1"/>
          <a:stretch>
            <a:fillRect/>
          </a:stretch>
        </p:blipFill>
        <p:spPr>
          <a:xfrm>
            <a:off x="20" y="10"/>
            <a:ext cx="6044164" cy="685799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11FC409-B3C2-4F68-865C-C5333D6F2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723900"/>
            <a:ext cx="4610075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B6D2D05-A2EC-DDEB-BDF0-E14B10EDD5A9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696186" y="2221992"/>
            <a:ext cx="4800600" cy="3739896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Estrutura da Molécula</a:t>
            </a:r>
          </a:p>
          <a:p>
            <a:pPr marL="0" lvl="1" indent="0">
              <a:buNone/>
            </a:pPr>
            <a:r>
              <a:rPr lang="pt-BR" sz="1400"/>
              <a:t>A molécula de água (H2O) é composta por dois átomos de hidrogênio e um átomo de oxigênio, formando uma estrutura angular.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Polaridade da Água</a:t>
            </a:r>
          </a:p>
          <a:p>
            <a:pPr marL="0" lvl="1" indent="0">
              <a:buNone/>
            </a:pPr>
            <a:r>
              <a:rPr lang="pt-BR" sz="1400"/>
              <a:t>A polaridade da molécula de água é responsável por suas propriedades únicas, como a alta tensão superficial e a capacidade de dissolver substâncias.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810270D-76A7-44B3-9746-7EDF57886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6142781"/>
            <a:ext cx="46100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3489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4F1045E-CA73-0BCA-5456-6CD1DD67E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1"/>
            <a:ext cx="676656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/>
              <a:t>Diagramas do corpo humano mostrando a distribuição da água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EC2DF30-B74A-75C9-F637-79C3E1EEFAA0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4088" y="2221994"/>
            <a:ext cx="6766560" cy="3739896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da Água</a:t>
            </a:r>
          </a:p>
          <a:p>
            <a:pPr marL="0" lvl="1" indent="0">
              <a:buNone/>
            </a:pPr>
            <a:r>
              <a:rPr lang="pt-BR" sz="1400"/>
              <a:t>A água é essencial para a manutenção das funções vitais do corpo, incluindo regulação da temperatura e transporte de nutrientes.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Distribuição em Órgãos</a:t>
            </a:r>
          </a:p>
          <a:p>
            <a:pPr marL="0" lvl="1" indent="0">
              <a:buNone/>
            </a:pPr>
            <a:r>
              <a:rPr lang="pt-BR" sz="1400"/>
              <a:t>Diferentes órgãos contêm porcentagens variadas de água, com o cérebro e os rins apresentando os níveis mais elevados.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Percentagem de Água Corporal</a:t>
            </a:r>
          </a:p>
          <a:p>
            <a:pPr marL="0" lvl="1" indent="0">
              <a:buNone/>
            </a:pPr>
            <a:r>
              <a:rPr lang="pt-BR" sz="1400"/>
              <a:t>A água compõe cerca de 60% do peso corporal total em adultos, destacando sua importância na saúde e bem-estar.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A3C59D-8641-484F-A35C-361AD7E15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4768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conceito de fundo de realidade virtual, humanóide em cenário de ambiente digital">
            <a:extLst>
              <a:ext uri="{FF2B5EF4-FFF2-40B4-BE49-F238E27FC236}">
                <a16:creationId xmlns:a16="http://schemas.microsoft.com/office/drawing/2014/main" id="{FF360CB4-ABA6-4C15-B9EB-AF208CA810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5339" r="61223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746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D46959-B92E-56B5-F89E-965ED4DF9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1"/>
            <a:ext cx="676656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Ilustrações de fontes de sais minerais e seus efeitos no corpo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8368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00027B-9E88-5360-B3B4-B9116E1D0B51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04088" y="2221994"/>
            <a:ext cx="6766560" cy="3739896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Fontes Alimentares de Sais Minerais</a:t>
            </a:r>
          </a:p>
          <a:p>
            <a:pPr marL="0" lvl="1" indent="0">
              <a:buNone/>
            </a:pPr>
            <a:r>
              <a:rPr lang="pt-BR" sz="1400"/>
              <a:t>As fontes alimentares ricas em sais minerais incluem frutas, vegetais, nozes e grãos integrais, essenciais para a saúde.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de uma Dieta Equilibrada</a:t>
            </a:r>
          </a:p>
          <a:p>
            <a:pPr marL="0" lvl="1" indent="0">
              <a:buNone/>
            </a:pPr>
            <a:r>
              <a:rPr lang="pt-BR" sz="1400"/>
              <a:t>Uma dieta equilibrada que inclui sais minerais é fundamental para o funcionamento adequado do corpo humano e para a manutenção da saúde.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Efeitos Benéficos no Corpo</a:t>
            </a:r>
          </a:p>
          <a:p>
            <a:pPr marL="0" lvl="1" indent="0">
              <a:buNone/>
            </a:pPr>
            <a:r>
              <a:rPr lang="pt-BR" sz="1400"/>
              <a:t>Os sais minerais desempenham papéis cruciais, como fortalecer ossos, regular fluidos corporais e apoiar as funções musculares.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A3C59D-8641-484F-A35C-361AD7E15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4768"/>
            <a:ext cx="6583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Espaço Reservado para Conteúdo 4" descr="Comida em um fundo branco.">
            <a:extLst>
              <a:ext uri="{FF2B5EF4-FFF2-40B4-BE49-F238E27FC236}">
                <a16:creationId xmlns:a16="http://schemas.microsoft.com/office/drawing/2014/main" id="{49E215BC-C72D-499B-8791-A369C2BC93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0749" r="29806"/>
          <a:stretch>
            <a:fillRect/>
          </a:stretch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487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062DB4-2882-B2B6-6C1C-65BDD92F3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6" y="1280538"/>
            <a:ext cx="7995130" cy="1408176"/>
          </a:xfrm>
        </p:spPr>
        <p:txBody>
          <a:bodyPr anchor="b">
            <a:normAutofit/>
          </a:bodyPr>
          <a:lstStyle/>
          <a:p>
            <a:r>
              <a:rPr lang="pt-BR" sz="6000"/>
              <a:t>Conclusão</a:t>
            </a:r>
          </a:p>
        </p:txBody>
      </p:sp>
      <p:graphicFrame>
        <p:nvGraphicFramePr>
          <p:cNvPr id="11" name="Espaço Reservado para Conteúdo 2">
            <a:extLst>
              <a:ext uri="{FF2B5EF4-FFF2-40B4-BE49-F238E27FC236}">
                <a16:creationId xmlns:a16="http://schemas.microsoft.com/office/drawing/2014/main" id="{9C5BD8FE-A16E-185E-9AC3-D43DBFACDC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3034000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GraphicFramePr>
        <p:xfrm>
          <a:off x="704087" y="3659393"/>
          <a:ext cx="10785783" cy="251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A8CF56C-58F2-6FFF-1369-D8C85682A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3077378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31002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2251</Words>
  <Application>Microsoft Office PowerPoint</Application>
  <PresentationFormat>Widescreen</PresentationFormat>
  <Paragraphs>171</Paragraphs>
  <Slides>23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Aptos</vt:lpstr>
      <vt:lpstr>Arial</vt:lpstr>
      <vt:lpstr>Calisto MT</vt:lpstr>
      <vt:lpstr>Neue Haas Grotesk Text Pro</vt:lpstr>
      <vt:lpstr>Univers Condensed</vt:lpstr>
      <vt:lpstr>ChronicleVTI</vt:lpstr>
      <vt:lpstr>Água e sais minerais: importância e funções essenciais para os seres vivos</vt:lpstr>
      <vt:lpstr>Tópicos a serem abordados</vt:lpstr>
      <vt:lpstr>A importância da água para os seres vivos</vt:lpstr>
      <vt:lpstr>A composição da água e suas propriedades únicas</vt:lpstr>
      <vt:lpstr>A água como solvente universal</vt:lpstr>
      <vt:lpstr>A água no metabolismo e na homeostase</vt:lpstr>
      <vt:lpstr>Funções da água no organismo humano</vt:lpstr>
      <vt:lpstr>Regulação da temperatura corporal</vt:lpstr>
      <vt:lpstr>Transporte de nutrientes e oxigênio</vt:lpstr>
      <vt:lpstr>Eliminação de resíduos metabólicos</vt:lpstr>
      <vt:lpstr>Principais sais minerais e suas funções</vt:lpstr>
      <vt:lpstr>Cálcio: desenvolvimento ósseo e função muscular</vt:lpstr>
      <vt:lpstr>Ferro: transporte de oxigênio no sangue</vt:lpstr>
      <vt:lpstr>Potássio: equilíbrio de líquidos e função nervosa</vt:lpstr>
      <vt:lpstr>Outros sais minerais e suas importâncias</vt:lpstr>
      <vt:lpstr>Magnésio: reações enzimáticas e saúde óssea</vt:lpstr>
      <vt:lpstr>Sódio: equilíbrio hídrico e função nervosa</vt:lpstr>
      <vt:lpstr>Zinco: sistema imunológico e cicatrização</vt:lpstr>
      <vt:lpstr>Imagens ilustrativas e exemplos práticos</vt:lpstr>
      <vt:lpstr>Imagens da molécula de água e sua estrutura</vt:lpstr>
      <vt:lpstr>Diagramas do corpo humano mostrando a distribuição da água</vt:lpstr>
      <vt:lpstr>Ilustrações de fontes de sais minerais e seus efeitos no corpo</vt:lpstr>
      <vt:lpstr>Conclusão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Marcondes Gomes Felix</dc:creator>
  <cp:lastModifiedBy>José Marcondes Gomes Felix</cp:lastModifiedBy>
  <cp:revision>1</cp:revision>
  <dcterms:created xsi:type="dcterms:W3CDTF">2025-06-13T14:42:16Z</dcterms:created>
  <dcterms:modified xsi:type="dcterms:W3CDTF">2025-06-13T14:43:48Z</dcterms:modified>
</cp:coreProperties>
</file>